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256" r:id="rId2"/>
    <p:sldId id="305"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04" r:id="rId63"/>
  </p:sldIdLst>
  <p:sldSz cx="18288000" cy="10287000"/>
  <p:notesSz cx="6858000" cy="9144000"/>
  <p:embeddedFontLst>
    <p:embeddedFont>
      <p:font typeface="Agrandir Narrow Bold" panose="020B0604020202020204" charset="0"/>
      <p:regular r:id="rId65"/>
      <p:bold r:id="rId66"/>
    </p:embeddedFont>
    <p:embeddedFont>
      <p:font typeface="Open Sans" panose="020B0604020202020204" charset="0"/>
      <p:regular r:id="rId67"/>
      <p:bold r:id="rId68"/>
      <p:italic r:id="rId69"/>
      <p:boldItalic r:id="rId70"/>
    </p:embeddedFont>
    <p:embeddedFont>
      <p:font typeface="Open Sans Bold" panose="020B0604020202020204" charset="0"/>
      <p:regular r:id="rId71"/>
      <p:bold r:id="rId72"/>
    </p:embeddedFont>
    <p:embeddedFont>
      <p:font typeface="Arimo" panose="020B0604020202020204" charset="0"/>
      <p:regular r:id="rId73"/>
    </p:embeddedFont>
    <p:embeddedFont>
      <p:font typeface="Calibri" panose="020F0502020204030204" pitchFamily="34" charset="0"/>
      <p:regular r:id="rId74"/>
      <p:bold r:id="rId75"/>
      <p:italic r:id="rId76"/>
      <p:boldItalic r:id="rId77"/>
    </p:embeddedFont>
    <p:embeddedFont>
      <p:font typeface="Arimo Bold" panose="020B0604020202020204" charset="0"/>
      <p:regular r:id="rId78"/>
    </p:embeddedFont>
    <p:embeddedFont>
      <p:font typeface="Agrandir Narrow" panose="020B0604020202020204" charset="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5CD"/>
    <a:srgbClr val="00020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75365" autoAdjust="0"/>
  </p:normalViewPr>
  <p:slideViewPr>
    <p:cSldViewPr>
      <p:cViewPr varScale="1">
        <p:scale>
          <a:sx n="37" d="100"/>
          <a:sy n="37" d="100"/>
        </p:scale>
        <p:origin x="129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 transformación es posible porque lo que se plantea matemáticamente es una representación de la señal con senos y cosenos de longitud infinita con la misma frecuencia que tiene la señal. Es decir, esa frecuencia (rapidez/lentitud) que van a tener los senos y cosenos, se ajustan a la rapidez/lentitud que tiene la señal. Ver las frecuencias que toman esos senos y cosenos es cambiar de espacio a como vemos la señal, se ve ahora en el ESPACIO FRECUENCIA.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80966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Pero esa longitud infinita temporal que ocupan esos senos y cosenos, no representan de la mejor manera a las señales que no son funciones periodícas (como los senos y cosenos) ni tampoco son de longitud infinita.</a:t>
            </a:r>
          </a:p>
          <a:p>
            <a:endParaRPr lang="en-US"/>
          </a:p>
          <a:p>
            <a:r>
              <a:rPr lang="en-US"/>
              <a:t>En especial esta transformada tiene dificultades en representar cuando una señal tiene picos y discontinuidades.</a:t>
            </a:r>
          </a:p>
          <a:p>
            <a:endParaRPr lang="en-US"/>
          </a:p>
          <a:p>
            <a:r>
              <a:rPr lang="en-US"/>
              <a:t>Por eso, computacionalmente la aplicación de la Transformada de Fourier se hace con senos y cosenos "cortos", es decir, finitos (por eso se llama short time fourier transform). Pero igualmente tener que hacer esto hace que se pierda resolución en la información que nos da la transformada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16953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esto, una técnica matemática muy utilizada en el procesamiento de señales es la Transformada Wavelet, que plantea hacer lo mismo que Fourier pero con ondas finitas con distintas formas de base que se van dilatando y acortando para amoldarse a la señal.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419057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Entonces, en lugar de utilizar senos y cosenos, la transformada wavelet utiliza funciones de base llamadas wavelets, que son copias escaladas y trasladadas de esa forma de onda de longitud finita conocida como wavelet madre. En esta diapositica pueden ver 3 tipos de ondas madresmuy comunes: Mexican Hat, Morlet y Meyer.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6943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 utilizar funciones base a diferentes escalas, la transformada wavelet permite analizar a la señal en múltiples resoluciones, donde los componentes de mayor escala revelan características groseras  y los componentes de menor escala revelan detalles más finos. Además, que su extensión sea finita permite que, a diferencia de los senos y cosenos utilizados en el análisis de Fourier, representen señales que no son periódicas o tienen discontinuidades marcadas.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10878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SCALING:</a:t>
            </a:r>
          </a:p>
          <a:p>
            <a:r>
              <a:rPr lang="en-US"/>
              <a:t>Estirar o comprimir a la wavelet en un factor inversamente proporcional a la frecuencia fundamental</a:t>
            </a:r>
          </a:p>
          <a:p>
            <a:endParaRPr lang="en-US"/>
          </a:p>
          <a:p>
            <a:r>
              <a:rPr lang="en-US"/>
              <a:t>SHIFTING:</a:t>
            </a:r>
          </a:p>
          <a:p>
            <a:r>
              <a:rPr lang="en-US"/>
              <a:t>Mover a la wavelet en el tiempo a lo largo de la señal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87474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Hay dos familias principales de la aplicación de la TW.</a:t>
            </a:r>
          </a:p>
          <a:p>
            <a:endParaRPr lang="en-US"/>
          </a:p>
          <a:p>
            <a:r>
              <a:rPr lang="en-US"/>
              <a:t>La primera es su función matemática en el dominio continuo del tiempo (como vimos en la TF). Se suele utilizar para análisis de  la señal tanto en tiempo y frecuencia al mismo tiempo. Si recuerdan esto también pasaba con la Transformada de Fourier con el ESPECTROGRAMA (más adelante lo explico en profundidad). También otra aplicación es eliminar componentes frecuenciales de una señal en un punto determinado del tiempo</a:t>
            </a:r>
          </a:p>
          <a:p>
            <a:endParaRPr lang="en-US"/>
          </a:p>
          <a:p>
            <a:r>
              <a:rPr lang="en-US"/>
              <a:t>El otro tipo de TW es el del dominio discreto que computacionalmente es más eficiente. Se utiliza para denoising (osea disminuir el ruido en una señal) como también para comprimirlas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76454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Hay distintas aplicaciones de la Transformada Wavelet en señales biomédicas.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76233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más comun es para detectar eventos específicos con una morfología conocida. Por ejemplo: identificar cambios en la actividad cerebral en diferentes bandas de frecuencia, la aprición de formas de ondas típicas en el ECG, entre otros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28639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este ejemplo se puede ver como un algoritmo de reconocimiento automático de husos de sueño con la ayuda de dos "wavelets". </a:t>
            </a:r>
          </a:p>
          <a:p>
            <a:endParaRPr lang="en-US"/>
          </a:p>
          <a:p>
            <a:r>
              <a:rPr lang="en-US"/>
              <a:t>Los husos de sueño (o spindles) son eventos específicos del sueño que suceden y se pueden ver a simple vista. Indican el inicio de la fase 2 del sueño y tienen componentes frecuencias específicos, así como una morfología tambien muy característica.</a:t>
            </a:r>
          </a:p>
          <a:p>
            <a:endParaRPr lang="en-US"/>
          </a:p>
          <a:p>
            <a:r>
              <a:rPr lang="en-US"/>
              <a:t>(A) Se puede ver el EEG de ejemplo con los husos del sueño. </a:t>
            </a:r>
          </a:p>
          <a:p>
            <a:endParaRPr lang="en-US"/>
          </a:p>
          <a:p>
            <a:r>
              <a:rPr lang="en-US"/>
              <a:t>(B) Se ve la distribución de energía wavelet que se obtiene con dos tipos de wavelets que plantean este paper, que tienen una forma y frecuencia similar a los spindles.  </a:t>
            </a:r>
          </a:p>
          <a:p>
            <a:endParaRPr lang="en-US"/>
          </a:p>
          <a:p>
            <a:r>
              <a:rPr lang="en-US"/>
              <a:t>(C) Las detecciones automáticas del spindle coinciden con las selecciones de los expertos. Por lo cual se demuestra que el algoritmo funciona muy bien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64738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FRECUENCIA:</a:t>
            </a:r>
          </a:p>
          <a:p>
            <a:r>
              <a:rPr lang="en-US" dirty="0"/>
              <a:t>El </a:t>
            </a:r>
            <a:r>
              <a:rPr lang="en-US" dirty="0" err="1"/>
              <a:t>análisis</a:t>
            </a:r>
            <a:r>
              <a:rPr lang="en-US" dirty="0"/>
              <a:t> </a:t>
            </a:r>
            <a:r>
              <a:rPr lang="en-US" dirty="0" err="1"/>
              <a:t>espectral</a:t>
            </a:r>
            <a:r>
              <a:rPr lang="en-US" dirty="0"/>
              <a:t> se </a:t>
            </a:r>
            <a:r>
              <a:rPr lang="en-US" dirty="0" err="1"/>
              <a:t>basa</a:t>
            </a:r>
            <a:r>
              <a:rPr lang="en-US" dirty="0"/>
              <a:t> </a:t>
            </a:r>
            <a:r>
              <a:rPr lang="en-US" dirty="0" err="1"/>
              <a:t>en</a:t>
            </a:r>
            <a:r>
              <a:rPr lang="en-US" dirty="0"/>
              <a:t> la </a:t>
            </a:r>
            <a:r>
              <a:rPr lang="en-US" dirty="0" err="1"/>
              <a:t>evaluación</a:t>
            </a:r>
            <a:r>
              <a:rPr lang="en-US" dirty="0"/>
              <a:t> de las </a:t>
            </a:r>
            <a:r>
              <a:rPr lang="en-US" dirty="0" err="1"/>
              <a:t>componentes</a:t>
            </a:r>
            <a:r>
              <a:rPr lang="en-US" dirty="0"/>
              <a:t> </a:t>
            </a:r>
            <a:r>
              <a:rPr lang="en-US" dirty="0" err="1"/>
              <a:t>frecuenciales</a:t>
            </a:r>
            <a:r>
              <a:rPr lang="en-US" dirty="0"/>
              <a:t> de </a:t>
            </a:r>
            <a:r>
              <a:rPr lang="en-US" dirty="0" err="1"/>
              <a:t>una</a:t>
            </a:r>
            <a:r>
              <a:rPr lang="en-US" dirty="0"/>
              <a:t> </a:t>
            </a:r>
            <a:r>
              <a:rPr lang="en-US" dirty="0" err="1"/>
              <a:t>señal</a:t>
            </a:r>
            <a:r>
              <a:rPr lang="en-US" dirty="0"/>
              <a:t>.</a:t>
            </a:r>
          </a:p>
          <a:p>
            <a:r>
              <a:rPr lang="en-US" dirty="0" err="1"/>
              <a:t>Ejemplo</a:t>
            </a:r>
            <a:r>
              <a:rPr lang="en-US" dirty="0"/>
              <a:t>: </a:t>
            </a:r>
            <a:r>
              <a:rPr lang="en-US" dirty="0" err="1"/>
              <a:t>En</a:t>
            </a:r>
            <a:r>
              <a:rPr lang="en-US" dirty="0"/>
              <a:t> </a:t>
            </a:r>
            <a:r>
              <a:rPr lang="en-US" dirty="0" err="1"/>
              <a:t>electroencefalografía</a:t>
            </a:r>
            <a:r>
              <a:rPr lang="en-US" dirty="0"/>
              <a:t> (EEG), </a:t>
            </a:r>
            <a:r>
              <a:rPr lang="en-US" dirty="0" err="1"/>
              <a:t>ver</a:t>
            </a:r>
            <a:r>
              <a:rPr lang="en-US" dirty="0"/>
              <a:t> las </a:t>
            </a:r>
            <a:r>
              <a:rPr lang="en-US" dirty="0" err="1"/>
              <a:t>frecuencias</a:t>
            </a:r>
            <a:r>
              <a:rPr lang="en-US" dirty="0"/>
              <a:t> </a:t>
            </a:r>
            <a:r>
              <a:rPr lang="en-US" dirty="0" err="1"/>
              <a:t>dominantes</a:t>
            </a:r>
            <a:r>
              <a:rPr lang="en-US" dirty="0"/>
              <a:t> </a:t>
            </a:r>
            <a:r>
              <a:rPr lang="en-US" dirty="0" err="1"/>
              <a:t>en</a:t>
            </a:r>
            <a:r>
              <a:rPr lang="en-US" dirty="0"/>
              <a:t> las </a:t>
            </a:r>
            <a:r>
              <a:rPr lang="en-US" dirty="0" err="1"/>
              <a:t>ondas</a:t>
            </a:r>
            <a:r>
              <a:rPr lang="en-US" dirty="0"/>
              <a:t> </a:t>
            </a:r>
            <a:r>
              <a:rPr lang="en-US" dirty="0" err="1"/>
              <a:t>cerebrales</a:t>
            </a:r>
            <a:r>
              <a:rPr lang="en-US" dirty="0"/>
              <a:t> </a:t>
            </a:r>
            <a:r>
              <a:rPr lang="en-US" dirty="0" err="1"/>
              <a:t>en</a:t>
            </a:r>
            <a:r>
              <a:rPr lang="en-US" dirty="0"/>
              <a:t> </a:t>
            </a:r>
            <a:r>
              <a:rPr lang="en-US" dirty="0" err="1"/>
              <a:t>diferentes</a:t>
            </a:r>
            <a:r>
              <a:rPr lang="en-US" dirty="0"/>
              <a:t> </a:t>
            </a:r>
            <a:r>
              <a:rPr lang="en-US" dirty="0" err="1"/>
              <a:t>estados</a:t>
            </a:r>
            <a:r>
              <a:rPr lang="en-US" dirty="0"/>
              <a:t> </a:t>
            </a:r>
            <a:r>
              <a:rPr lang="en-US" dirty="0" err="1"/>
              <a:t>mentales</a:t>
            </a:r>
            <a:r>
              <a:rPr lang="en-US" dirty="0"/>
              <a:t>.</a:t>
            </a:r>
          </a:p>
          <a:p>
            <a:endParaRPr lang="en-US" dirty="0"/>
          </a:p>
          <a:p>
            <a:r>
              <a:rPr lang="en-US" dirty="0"/>
              <a:t>TIEMPO:</a:t>
            </a:r>
          </a:p>
          <a:p>
            <a:r>
              <a:rPr lang="en-US" dirty="0"/>
              <a:t>El </a:t>
            </a:r>
            <a:r>
              <a:rPr lang="en-US" dirty="0" err="1"/>
              <a:t>análisis</a:t>
            </a:r>
            <a:r>
              <a:rPr lang="en-US" dirty="0"/>
              <a:t> temporal se </a:t>
            </a:r>
            <a:r>
              <a:rPr lang="en-US" dirty="0" err="1"/>
              <a:t>centra</a:t>
            </a:r>
            <a:r>
              <a:rPr lang="en-US" dirty="0"/>
              <a:t> </a:t>
            </a:r>
            <a:r>
              <a:rPr lang="en-US" dirty="0" err="1"/>
              <a:t>en</a:t>
            </a:r>
            <a:r>
              <a:rPr lang="en-US" dirty="0"/>
              <a:t> </a:t>
            </a:r>
            <a:r>
              <a:rPr lang="en-US" dirty="0" err="1"/>
              <a:t>cómo</a:t>
            </a:r>
            <a:r>
              <a:rPr lang="en-US" dirty="0"/>
              <a:t> </a:t>
            </a:r>
            <a:r>
              <a:rPr lang="en-US" dirty="0" err="1"/>
              <a:t>una</a:t>
            </a:r>
            <a:r>
              <a:rPr lang="en-US" dirty="0"/>
              <a:t> </a:t>
            </a:r>
            <a:r>
              <a:rPr lang="en-US" dirty="0" err="1"/>
              <a:t>señal</a:t>
            </a:r>
            <a:r>
              <a:rPr lang="en-US" dirty="0"/>
              <a:t> </a:t>
            </a:r>
            <a:r>
              <a:rPr lang="en-US" dirty="0" err="1"/>
              <a:t>varía</a:t>
            </a:r>
            <a:r>
              <a:rPr lang="en-US" dirty="0"/>
              <a:t> </a:t>
            </a:r>
            <a:r>
              <a:rPr lang="en-US" dirty="0" err="1"/>
              <a:t>morfológica</a:t>
            </a:r>
            <a:r>
              <a:rPr lang="en-US" dirty="0"/>
              <a:t> y </a:t>
            </a:r>
            <a:r>
              <a:rPr lang="en-US" dirty="0" err="1"/>
              <a:t>estadísticamente</a:t>
            </a:r>
            <a:r>
              <a:rPr lang="en-US" dirty="0"/>
              <a:t> a lo largo del </a:t>
            </a:r>
            <a:r>
              <a:rPr lang="en-US" dirty="0" err="1"/>
              <a:t>tiempo</a:t>
            </a:r>
            <a:r>
              <a:rPr lang="en-US" dirty="0"/>
              <a:t>.</a:t>
            </a:r>
          </a:p>
          <a:p>
            <a:r>
              <a:rPr lang="en-US" dirty="0" err="1"/>
              <a:t>Ejemplo</a:t>
            </a:r>
            <a:r>
              <a:rPr lang="en-US" dirty="0"/>
              <a:t>: </a:t>
            </a:r>
            <a:r>
              <a:rPr lang="en-US" dirty="0" err="1"/>
              <a:t>En</a:t>
            </a:r>
            <a:r>
              <a:rPr lang="en-US" dirty="0"/>
              <a:t> la </a:t>
            </a:r>
            <a:r>
              <a:rPr lang="en-US" dirty="0" err="1"/>
              <a:t>monitorización</a:t>
            </a:r>
            <a:r>
              <a:rPr lang="en-US" dirty="0"/>
              <a:t> de la </a:t>
            </a:r>
            <a:r>
              <a:rPr lang="en-US" dirty="0" err="1"/>
              <a:t>frecuencia</a:t>
            </a:r>
            <a:r>
              <a:rPr lang="en-US" dirty="0"/>
              <a:t> </a:t>
            </a:r>
            <a:r>
              <a:rPr lang="en-US" dirty="0" err="1"/>
              <a:t>cardíaca</a:t>
            </a:r>
            <a:r>
              <a:rPr lang="en-US" dirty="0"/>
              <a:t>, un </a:t>
            </a:r>
            <a:r>
              <a:rPr lang="en-US" dirty="0" err="1"/>
              <a:t>análisis</a:t>
            </a:r>
            <a:r>
              <a:rPr lang="en-US" dirty="0"/>
              <a:t> de la </a:t>
            </a:r>
            <a:r>
              <a:rPr lang="en-US" dirty="0" err="1"/>
              <a:t>morfología</a:t>
            </a:r>
            <a:r>
              <a:rPr lang="en-US" dirty="0"/>
              <a:t> de </a:t>
            </a:r>
            <a:r>
              <a:rPr lang="en-US" dirty="0" err="1"/>
              <a:t>latidos</a:t>
            </a:r>
            <a:r>
              <a:rPr lang="en-US" dirty="0"/>
              <a:t> </a:t>
            </a:r>
            <a:r>
              <a:rPr lang="en-US" dirty="0" err="1"/>
              <a:t>cardíacos</a:t>
            </a:r>
            <a:r>
              <a:rPr lang="en-US" dirty="0"/>
              <a:t> cambia </a:t>
            </a:r>
            <a:r>
              <a:rPr lang="en-US" dirty="0" err="1"/>
              <a:t>durante</a:t>
            </a:r>
            <a:r>
              <a:rPr lang="en-US" dirty="0"/>
              <a:t> el </a:t>
            </a:r>
            <a:r>
              <a:rPr lang="en-US" dirty="0" err="1"/>
              <a:t>tiempo</a:t>
            </a:r>
            <a:r>
              <a:rPr lang="en-US" dirty="0"/>
              <a:t>.</a:t>
            </a:r>
          </a:p>
          <a:p>
            <a:endParaRPr lang="en-US" dirty="0"/>
          </a:p>
          <a:p>
            <a:r>
              <a:rPr lang="en-US" dirty="0"/>
              <a:t>ESPACIAL:</a:t>
            </a:r>
          </a:p>
          <a:p>
            <a:r>
              <a:rPr lang="en-US" dirty="0"/>
              <a:t>El </a:t>
            </a:r>
            <a:r>
              <a:rPr lang="en-US" dirty="0" err="1"/>
              <a:t>análisis</a:t>
            </a:r>
            <a:r>
              <a:rPr lang="en-US" dirty="0"/>
              <a:t> </a:t>
            </a:r>
            <a:r>
              <a:rPr lang="en-US" dirty="0" err="1"/>
              <a:t>espacial</a:t>
            </a:r>
            <a:r>
              <a:rPr lang="en-US" dirty="0"/>
              <a:t> </a:t>
            </a:r>
            <a:r>
              <a:rPr lang="en-US" dirty="0" err="1"/>
              <a:t>analiza</a:t>
            </a:r>
            <a:r>
              <a:rPr lang="en-US" dirty="0"/>
              <a:t> </a:t>
            </a:r>
            <a:r>
              <a:rPr lang="en-US" dirty="0" err="1"/>
              <a:t>cómo</a:t>
            </a:r>
            <a:r>
              <a:rPr lang="en-US" dirty="0"/>
              <a:t> la </a:t>
            </a:r>
            <a:r>
              <a:rPr lang="en-US" dirty="0" err="1"/>
              <a:t>señal</a:t>
            </a:r>
            <a:r>
              <a:rPr lang="en-US" dirty="0"/>
              <a:t> </a:t>
            </a:r>
            <a:r>
              <a:rPr lang="en-US" dirty="0" err="1"/>
              <a:t>varía</a:t>
            </a:r>
            <a:r>
              <a:rPr lang="en-US" dirty="0"/>
              <a:t> </a:t>
            </a:r>
            <a:r>
              <a:rPr lang="en-US" dirty="0" err="1"/>
              <a:t>en</a:t>
            </a:r>
            <a:r>
              <a:rPr lang="en-US" dirty="0"/>
              <a:t> el </a:t>
            </a:r>
            <a:r>
              <a:rPr lang="en-US" dirty="0" err="1"/>
              <a:t>espacio</a:t>
            </a:r>
            <a:r>
              <a:rPr lang="en-US" dirty="0"/>
              <a:t>, </a:t>
            </a:r>
            <a:r>
              <a:rPr lang="en-US" dirty="0" err="1"/>
              <a:t>considerando</a:t>
            </a:r>
            <a:r>
              <a:rPr lang="en-US" dirty="0"/>
              <a:t> </a:t>
            </a:r>
            <a:r>
              <a:rPr lang="en-US" dirty="0" err="1"/>
              <a:t>múltiples</a:t>
            </a:r>
            <a:r>
              <a:rPr lang="en-US" dirty="0"/>
              <a:t> </a:t>
            </a:r>
            <a:r>
              <a:rPr lang="en-US" dirty="0" err="1"/>
              <a:t>ubicaciones</a:t>
            </a:r>
            <a:r>
              <a:rPr lang="en-US" dirty="0"/>
              <a:t> o </a:t>
            </a:r>
            <a:r>
              <a:rPr lang="en-US" dirty="0" err="1"/>
              <a:t>sensores</a:t>
            </a:r>
            <a:r>
              <a:rPr lang="en-US" dirty="0"/>
              <a:t>.</a:t>
            </a:r>
          </a:p>
          <a:p>
            <a:r>
              <a:rPr lang="en-US" dirty="0" err="1"/>
              <a:t>Ejemplo</a:t>
            </a:r>
            <a:r>
              <a:rPr lang="en-US" dirty="0"/>
              <a:t>: </a:t>
            </a:r>
            <a:r>
              <a:rPr lang="en-US" dirty="0" err="1"/>
              <a:t>En</a:t>
            </a:r>
            <a:r>
              <a:rPr lang="en-US" dirty="0"/>
              <a:t> EEG </a:t>
            </a:r>
            <a:r>
              <a:rPr lang="en-US" dirty="0" err="1"/>
              <a:t>nuevamente</a:t>
            </a:r>
            <a:r>
              <a:rPr lang="en-US" dirty="0"/>
              <a:t>, </a:t>
            </a:r>
            <a:r>
              <a:rPr lang="en-US" dirty="0" err="1"/>
              <a:t>ver</a:t>
            </a:r>
            <a:r>
              <a:rPr lang="en-US" dirty="0"/>
              <a:t> </a:t>
            </a:r>
            <a:r>
              <a:rPr lang="en-US" dirty="0" err="1"/>
              <a:t>cómo</a:t>
            </a:r>
            <a:r>
              <a:rPr lang="en-US" dirty="0"/>
              <a:t> la </a:t>
            </a:r>
            <a:r>
              <a:rPr lang="en-US" dirty="0" err="1"/>
              <a:t>actividad</a:t>
            </a:r>
            <a:r>
              <a:rPr lang="en-US" dirty="0"/>
              <a:t> </a:t>
            </a:r>
            <a:r>
              <a:rPr lang="en-US" dirty="0" err="1"/>
              <a:t>eléctrica</a:t>
            </a:r>
            <a:r>
              <a:rPr lang="en-US" dirty="0"/>
              <a:t> se </a:t>
            </a:r>
            <a:r>
              <a:rPr lang="en-US" dirty="0" err="1"/>
              <a:t>propaga</a:t>
            </a:r>
            <a:r>
              <a:rPr lang="en-US" dirty="0"/>
              <a:t> </a:t>
            </a:r>
            <a:r>
              <a:rPr lang="en-US" dirty="0" err="1"/>
              <a:t>en</a:t>
            </a:r>
            <a:r>
              <a:rPr lang="en-US" dirty="0"/>
              <a:t> el </a:t>
            </a:r>
            <a:r>
              <a:rPr lang="en-US" dirty="0" err="1"/>
              <a:t>cerebro</a:t>
            </a:r>
            <a:r>
              <a:rPr lang="en-US" dirty="0"/>
              <a:t> </a:t>
            </a:r>
            <a:r>
              <a:rPr lang="en-US" dirty="0" err="1"/>
              <a:t>durante</a:t>
            </a:r>
            <a:r>
              <a:rPr lang="en-US" dirty="0"/>
              <a:t> un </a:t>
            </a:r>
            <a:r>
              <a:rPr lang="en-US" dirty="0" err="1"/>
              <a:t>evento</a:t>
            </a:r>
            <a:r>
              <a:rPr lang="en-US" dirty="0"/>
              <a:t> </a:t>
            </a:r>
            <a:r>
              <a:rPr lang="en-US" dirty="0" err="1"/>
              <a:t>epiléptico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83250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Otra aplicación muy comun es la aplicación de la TW para eliminar artefactos fisiológicos o no, en señales. Por ejemplo, eliminar el artefacto ocular en EEG (en vez de hacerlo con Wiener-Hopf como vimos en esta materia)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7622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Existe un algoritmo de eliminación automática y sintonizable de artefactos (llamado ATAR) basado en un área denominada Wavelet Packet Decomposition, que proporciona 3 modos de filtrado de wavelets diferentes y un parámetro sintonizable. </a:t>
            </a:r>
          </a:p>
          <a:p>
            <a:endParaRPr lang="en-US"/>
          </a:p>
          <a:p>
            <a:r>
              <a:rPr lang="en-US"/>
              <a:t>Como se muestra en este diagrama de bloques, una señal de EEG de un solo canal se divide primero en ventanas más pequeñas, se aplica WPD para obtener coeficientes de wavelet, luego los coeficientes de wavelet se filtran para reconstruir la señal a partir de ventanas corregidas.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7846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tres modos de filtrado en el algoritmo ATAR son: Eliminación, Atenuación lineal y Soft thresholding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05366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esta imagen se puede ver la comparación de la eliminación de 3 artefactos en canales de EEG. Una de las aplicaciones es ICA que la veremos adelante y otra es el algoritmo de ATAR del que estamos hablando.</a:t>
            </a:r>
          </a:p>
          <a:p>
            <a:endParaRPr lang="en-US"/>
          </a:p>
          <a:p>
            <a:r>
              <a:rPr lang="en-US"/>
              <a:t>El uso de ATAR brinda un mejor filtrado de estos artefactos para diferentes tareas, mostrando que puede predecir mejor la señal EEG sin este ruido.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59513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una última que me gustaría mencionar es analizar la frecuencia de aparición de eventos. Por ende, este método se utiliza para detectar arritmias cardíacas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94576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esta diapositiva pueden ver una comparación de diferentes representaciones tiempo-frecuencia de una señal (arriba). Se ve el escalograma con distintos 6 tipos de Wavelets y abajo de todo con la Transformada de Fourier (Short Time) que es la que vimos la clase pasada que llamabamos "Espectrograma".</a:t>
            </a:r>
          </a:p>
          <a:p>
            <a:endParaRPr lang="en-US"/>
          </a:p>
          <a:p>
            <a:r>
              <a:rPr lang="en-US"/>
              <a:t>Como se ve en la imagen, con la TW continua puedo mejorar la resolución de la información en el dominio tiempo-frecuencia, como.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2921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la aplicación en continua, scipy tiene en el modulo signal una función que permite calcular la Transformada Wavelet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99896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otro lado, tenemos una librería mucho más completa llamada PyWavelets en la que podemos  encontrar muchas mas funcionalidades de la TW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71418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pasemos al segundo tema: PCA (principal components analisis)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87835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Supongamos que tenemos L electrodos en un momento particular de EEG.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309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el análisis espectral (frecuencial), ya fueron viendo en la materia distintas técnicas que pertenecen a este campo: el concepto de la transformada de fourier que erá pasar del espacio tiempo en una señal al espacio frecuencia y ver a la señal en el sentido de su "rapidez" (onda-pasto). Por otro lado, los filtros digitales eran utilizaban al espacio frecuencia para poder decidir que frecuencias dejabamos "vivas" en la señal y cuales ibamos a reducir (filtro pasabajos, altos, pasabandas, rechaza banda como el Notch)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86316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como se puede intuir, podemos ver que en muchos de estos canales hay información "repetida", por ende se puede resumir la anterior información de L canales en M canales resultantes.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59125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eso, el objetivo del análisis de componentes principales (PCA) es descubrir la variabilidad estadística subyacente en los datos y reducir la dimensionalidad de los datos de L a un número mucho menor de dimensiones M (M &lt;&lt; 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288731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PCA logra este objetivo encontrando las direcciones de máxima varianza en los datos de dimensión L y rotando el sistema de coordenadas original para alinearlo con estas direcciones de máxima varianza. Es decir, matemáticamente se fija de qué forma los datos tienen mayores diferencias (varianza) y cambia a todos los datos para que esas diferencias sean las máximas posibles sin perder la información de esos datos.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42326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Luego se pueden eliminar las coordenadas correspondientes a direcciones de baja varianza, lo que permite una reducción de la dimensionalidad si los datos originales eran redundantes.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6912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mayoría de las señales biomédicas, en específico las señales cerebrales registradas desde múltiples ubicaciones, tienden a ser redundantes y, por lo tanto, son susceptibles de reducción de dimensionalidad. En el caso de mediciones de EEG con L electrodos colocados en la cabeza, las mediciones de electrodos cercanos pueden estar correlacionadas o puede haber ritmos subyacentes que aparecen a través de múltiples electrodos. Estas redundancias pueden ser aprovechadas por PCA, que intenta encontrar las direcciones dominantes de variabilidad en los datos.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10230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una vez que se han encontrado estas direcciones dominantes, se pueden proyectar nuevos puntos de datos a lo largo de estas direcciones "principales". Cada proyección se la denomina justamente "componente principal".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28017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Hay muchisimas aplicaciones de PCA en el mundo de las señales biomédicas, pero en general estas 3 son las mas comunes.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58332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primera es para eliminar artefactos en las señales.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432944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remover ruido con PCA, se debe asumir que el ruido se distribuye de en todas las componentes de la señal y que el ruido se puede descorrelacionar de la señal.</a:t>
            </a:r>
          </a:p>
          <a:p>
            <a:endParaRPr lang="en-US"/>
          </a:p>
          <a:p>
            <a:r>
              <a:rPr lang="en-US"/>
              <a:t>En este gráfico se puede ver cinco segundos de datos de EEG registrados en 20 ubicaciones del cuero cabelludo distintas (que siguen el sistema 10-20) y  dos electrodos de EOG para detectar movimientos oculares. </a:t>
            </a:r>
          </a:p>
          <a:p>
            <a:endParaRPr lang="en-US"/>
          </a:p>
          <a:p>
            <a:r>
              <a:rPr lang="en-US"/>
              <a:t>Observen cómo los datos se corrompen por un artefacto de movimiento ocular entre el segundo 2 y 4.</a:t>
            </a:r>
          </a:p>
          <a:p>
            <a:endParaRPr lang="en-US"/>
          </a:p>
          <a:p>
            <a:r>
              <a:rPr lang="en-US"/>
              <a:t>En la imagen (B) se puede </a:t>
            </a:r>
          </a:p>
          <a:p>
            <a:r>
              <a:rPr lang="en-US"/>
              <a:t> ver la salida de PCA cuando se aplica a los datos de EEG en (A). </a:t>
            </a:r>
          </a:p>
          <a:p>
            <a:endParaRPr lang="en-US"/>
          </a:p>
          <a:p>
            <a:r>
              <a:rPr lang="en-US"/>
              <a:t>Las “formas de onda” de los componentes principales son las 22 componentes en cada instante de tiempo, obtenidas proyectando la entrada en cada instante a lo largo de los 22 vectores de componentes principales. Cinco de los vectores componentes principales (v1, v3, v4, v5, v8) se muestran a la derecha como mapas bidimensionales del cuero cabelludo (obtenidos interpolando los 22 valores en cada vector). El gris más intenso significan valores positivos mientras que el gris menos intenso indica valores negativos. Observen cómo los primeros tres componentes de PCA (canales 1 a 3) han capturado el movimiento ocular; esto se logra mediante los grandes pesos positivos y negativos para los correspondientes vectores de componentes principales en las proximidades de la frente y los ojos.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44044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un paper presentan un enfoque para la detección y la supresión de artefactos utilizando datos de EEG de un solo canal combinando el análisis de componentes principales (PCA) con una técnica llamada Ensemble Empirical Mode Decomposition  (EEMD).</a:t>
            </a:r>
          </a:p>
          <a:p>
            <a:endParaRPr lang="en-US"/>
          </a:p>
          <a:p>
            <a:r>
              <a:rPr lang="en-US"/>
              <a:t>Mediante EEMD en el segmento de datos de EEG contaminado, obtienen una función de datos para posteriormente eliminar artefactos mediante la selección automática de componentes principales particulares, que capturan las características de los artefactos oculares después de usar PCA.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9352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Luego, si hablamos del análisis temporal, podemos extraer características sobre la forma de señales biomédicas para así hacer un análisis sobre ello. Por ejemplo, cuando se vio en la clase de EEG la detección de los complejos QRS, profundizar y ver latidos ectópicos que resulten de ahí, o analizar morfologías de otras partes del ECG que esten relacionadas a patologías. </a:t>
            </a:r>
          </a:p>
          <a:p>
            <a:endParaRPr lang="en-US"/>
          </a:p>
          <a:p>
            <a:r>
              <a:rPr lang="en-US"/>
              <a:t>Por otro lado,  algo muy comun en el análisis de señales es tener que segmentarla en partes que respeten una estadística similar, para hacer análisis más profundos allí. Es decir, cortar en pedazos más pequeños a una señal para analizar como fue cambiando temporalmente pedazo a pedazo. Esto es muy comun en señales de polisomnografías (sueño), en las que se divide a la señal en partes (que llamamos épocas) de 30 segundos. En esos 30 segundos se analiza la morfología de las señales para así determinar, por ejemplo, en qué fase del sueño está la persona.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67792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otro lado, se pueden utilizar los componentes principales y sus coeficientes como características importantes de una señal. Esto es muy comun para caracterizar eventos epilépticos o análisis de ritmos cardíacos atípicos.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62322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un trabajo proponen un método innovador que mezcla el análisis de componentes principales (PCA) y estadística para la extracción de características. Implementa con éxito PCA espacial para reducir la dimensionalidad de la señal y seleccionar las características adecuadas en función de las inferencias estadísticas de cada una. El método propuesto se aplicó en un conjunto de datos con EEG de personas que estaban experimentando distintas emociones. Y lo que pudieron obtener son canales y características que permiten mejorar la precisión de clasificación de estas señales. Es decir, con las características extraídas, utilizaron clasificadores de Machine Learning para clasificar los estados emocionales. Los clasificadores mostraron mayor precision de clasificación con respecto a otras técnicas para el reconocimiento de emociones.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451107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último, la aplicación más obvia que sería directamente reducir la dimensión de información con la que cuento para mejorar el análisis de la señal. En el EEG sería encontrar pocos canales que me dan la información fundamental de un registro y así no perder tiempo ni costo computacional en analizar todos los canales con información redundante.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44166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el último tema es ICA, Independant Component Analysis.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5857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643041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93698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Señal registrada = Combinación lineal de señales independientes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57596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idea es tomar los datos originales y transformarlo en un número de variables estadísticamente independientes generando las variables más significativas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328711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Unmixing</a:t>
            </a:r>
          </a:p>
          <a:p>
            <a:endParaRPr lang="en-US"/>
          </a:p>
          <a:p>
            <a:r>
              <a:rPr lang="en-US"/>
              <a:t>Blind source separation (es la separación de un conjunto de señales fuente de un conjunto de señales mixtas, sin la ayuda de información sobre las señales fuente o el proceso de mezcla)</a:t>
            </a:r>
          </a:p>
          <a:p>
            <a:endParaRPr lang="en-US"/>
          </a:p>
          <a:p>
            <a:r>
              <a:rPr lang="en-US"/>
              <a:t>Las señales tienen que tener varias consideraciones que uno tiene que hipotetizar para aplicarlo (independencia estadística, no gaussianidad, entre otras)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479939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 considerar que se puede hacer una separación de fuentes mixtas, se puede en el EEG considerar que cada persona hablando sería una actividad electrofisiológica sucediendo en ese momento y el micrófono es el electrodo en una posición registrando eso. Entonces con este método pue separar la actividad cerebral de artefactos y ruido no deseado (parpadeos, movimiento muscular).</a:t>
            </a:r>
          </a:p>
          <a:p>
            <a:endParaRPr lang="en-US"/>
          </a:p>
          <a:p>
            <a:r>
              <a:rPr lang="en-US"/>
              <a:t>Es importante resaltar que es un proceso bastante empírico, donde hay que asumir ruido independiente y ver cómo se comportan las señales para decidir cuales queremos eliminar. Por eso, analizar los canales de EOG/EMG en simultaneo con los de EEG registrados es importante para su aplicaición.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02097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Hoy vamos a profundizar en un tema nuevo que no se tocó aún, llamado Transformada Wavelets, que toca en parte un análisis espectral que podemos hacer de señales pero al mismo tiempo analizar la señal en el dominio tiempo.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104399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figura muestra 9 componentes diferentes (salidas de ICA) obtenidos proyectando el vector de datos de entrada del EEG para cada instante de tiempo a lo largo de nueve vectores ICA diferentes. Estos nueve vectores ICA se representan como mapas de cuero cabelludo en el lado izquierdo y derecho del gráfico. Observe cómo algunos de los componentes independientes son artefactos (por ejemplo, movimientos oculares – EOG), mientras que otros parecen ser ritmos cerebrales, como alpha y theta.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443179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 pueden aislar eventos en momentos específicos, como ritmos cerebrales en el EEG o picos específicos en el ECG.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691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 ejemplo es el análisis y la síntesis de electrocardiogramas fetales (FECG) para la detección de enfermedades. El FECG siempre está contaminado por el ECG de la madre (MECG), por lo que extraer la señal limpia del FECG es muy necesario para controlar la salud fetal. En este estudio, se analiza el algoritmo FastICA, para suprimir el pico R materno.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8633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por último tambien sirve para extraer características fundamentales de las señales para hacer clasificadores de Machine Learning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793776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Encontré en la bibliografía un método novedoso en el campo de la biometría.</a:t>
            </a:r>
          </a:p>
          <a:p>
            <a:r>
              <a:rPr lang="en-US"/>
              <a:t>La biometría es la toma de medidas estandarizadas de los seres vivos o de procesos biológicos. En este caso hacemos referencia al estudio para el reconocimiento inequívoco de personas basado en EEG.</a:t>
            </a:r>
          </a:p>
          <a:p>
            <a:endParaRPr lang="en-US"/>
          </a:p>
          <a:p>
            <a:r>
              <a:rPr lang="en-US"/>
              <a:t> Se exploró la actividad eléctrica cerebral representada por las señales de electroencefalograma (EEG), ya que se ha demostrado que el patrón EEG es único para cada individuo. </a:t>
            </a:r>
          </a:p>
          <a:p>
            <a:endParaRPr lang="en-US"/>
          </a:p>
          <a:p>
            <a:r>
              <a:rPr lang="en-US"/>
              <a:t>Proponen un enfoque de modelado y extracción de características de EEG basado en ICA para la autenticación de personas. Se determinan cinco componentes independientes dominantes (DIC) a partir de cinco regiones del cerebro representadas por canales EEG, luego se extraen características. Se emplea un modelo probabilístico llamado Naive Bayes para hacer la autenticación de personas. Los resultados del estudio sugieren que el enfoque es prometedor y puede abrir nuevas direcciones en el área emergente de biometría de EEG.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364664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otros dos conceptos que vamos a ver son métodos numéricos que se basan en la información que podemos tener de una señal a nivel espacial y así extraer más información de lo que puede estar pasando en esta señal. El primero lo llamamos ICA (análisis de componentes independientes) y al segundo PCA (análisis de componentes principales)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2704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Comencemos con el primer tema: Transformada Wavelets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46444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explicarlo, me gustaría retomar el concepto de "Transformada"</a:t>
            </a:r>
          </a:p>
          <a:p>
            <a:endParaRPr lang="en-US"/>
          </a:p>
          <a:p>
            <a:r>
              <a:rPr lang="en-US"/>
              <a:t>En términos matemáticos, que es lo que nos compete, se trata de técnicas matemáticas que permiten expresar una señal en términos de otra base funcional. Esto permite descomponer a la señal en componentes más manejables y revelar información importante.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51795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eso cuando aprendimos el concepto de Transformada de Fourier lo que nos permitía era cambiar del espacio tiempo al de frecuencia.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4964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1.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4.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1.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44.svg"/></Relationships>
</file>

<file path=ppt/slides/_rels/slide2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8.sv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1.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8.sv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66.sv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9.png"/><Relationship Id="rId18" Type="http://schemas.openxmlformats.org/officeDocument/2006/relationships/image" Target="../media/image74.sv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68.svg"/><Relationship Id="rId17" Type="http://schemas.openxmlformats.org/officeDocument/2006/relationships/image" Target="../media/image41.png"/><Relationship Id="rId2" Type="http://schemas.openxmlformats.org/officeDocument/2006/relationships/notesSlide" Target="../notesSlides/notesSlide45.xml"/><Relationship Id="rId16" Type="http://schemas.openxmlformats.org/officeDocument/2006/relationships/image" Target="../media/image7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38.png"/><Relationship Id="rId5" Type="http://schemas.openxmlformats.org/officeDocument/2006/relationships/image" Target="../media/image34.png"/><Relationship Id="rId15" Type="http://schemas.openxmlformats.org/officeDocument/2006/relationships/image" Target="../media/image40.png"/><Relationship Id="rId10" Type="http://schemas.openxmlformats.org/officeDocument/2006/relationships/image" Target="../media/image64.svg"/><Relationship Id="rId19" Type="http://schemas.openxmlformats.org/officeDocument/2006/relationships/image" Target="../media/image37.png"/><Relationship Id="rId4" Type="http://schemas.openxmlformats.org/officeDocument/2006/relationships/image" Target="../media/image58.svg"/><Relationship Id="rId9" Type="http://schemas.openxmlformats.org/officeDocument/2006/relationships/image" Target="../media/image36.png"/><Relationship Id="rId14" Type="http://schemas.openxmlformats.org/officeDocument/2006/relationships/image" Target="../media/image70.svg"/></Relationships>
</file>

<file path=ppt/slides/_rels/slide4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3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9.png"/><Relationship Id="rId18" Type="http://schemas.openxmlformats.org/officeDocument/2006/relationships/image" Target="../media/image74.sv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68.svg"/><Relationship Id="rId17" Type="http://schemas.openxmlformats.org/officeDocument/2006/relationships/image" Target="../media/image41.png"/><Relationship Id="rId2" Type="http://schemas.openxmlformats.org/officeDocument/2006/relationships/notesSlide" Target="../notesSlides/notesSlide48.xml"/><Relationship Id="rId16"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38.png"/><Relationship Id="rId5" Type="http://schemas.openxmlformats.org/officeDocument/2006/relationships/image" Target="../media/image34.png"/><Relationship Id="rId15" Type="http://schemas.openxmlformats.org/officeDocument/2006/relationships/image" Target="../media/image40.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36.png"/><Relationship Id="rId14" Type="http://schemas.openxmlformats.org/officeDocument/2006/relationships/image" Target="../media/image70.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1.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21.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5" name="TextBox 15"/>
          <p:cNvSpPr txBox="1"/>
          <p:nvPr/>
        </p:nvSpPr>
        <p:spPr>
          <a:xfrm>
            <a:off x="6079894" y="1821228"/>
            <a:ext cx="11286362" cy="5109091"/>
          </a:xfrm>
          <a:prstGeom prst="rect">
            <a:avLst/>
          </a:prstGeom>
        </p:spPr>
        <p:txBody>
          <a:bodyPr lIns="0" tIns="0" rIns="0" bIns="0" rtlCol="0" anchor="t">
            <a:spAutoFit/>
          </a:bodyPr>
          <a:lstStyle/>
          <a:p>
            <a:pPr algn="r"/>
            <a:r>
              <a:rPr lang="en-US" sz="9600" spc="799" dirty="0" smtClean="0">
                <a:solidFill>
                  <a:srgbClr val="00C4CC"/>
                </a:solidFill>
                <a:latin typeface="Agrandir Narrow Bold"/>
              </a:rPr>
              <a:t>TÉCNICAS</a:t>
            </a:r>
          </a:p>
          <a:p>
            <a:pPr algn="r"/>
            <a:r>
              <a:rPr lang="en-US" sz="8800" spc="799" dirty="0" smtClean="0">
                <a:solidFill>
                  <a:srgbClr val="00C4CC"/>
                </a:solidFill>
                <a:latin typeface="Agrandir Narrow Bold"/>
              </a:rPr>
              <a:t>“AVANZADAS”</a:t>
            </a:r>
            <a:endParaRPr lang="en-US" sz="7200" spc="799" dirty="0">
              <a:solidFill>
                <a:schemeClr val="bg1"/>
              </a:solidFill>
              <a:latin typeface="Agrandir Narrow Bold"/>
            </a:endParaRPr>
          </a:p>
          <a:p>
            <a:pPr algn="r"/>
            <a:r>
              <a:rPr lang="en-US" sz="6000" spc="799" dirty="0" smtClean="0">
                <a:solidFill>
                  <a:schemeClr val="bg1"/>
                </a:solidFill>
                <a:latin typeface="Agrandir Narrow Bold"/>
              </a:rPr>
              <a:t>DE PROCESAMIENTO</a:t>
            </a:r>
          </a:p>
          <a:p>
            <a:pPr algn="r"/>
            <a:r>
              <a:rPr lang="en-US" sz="8800" spc="799" dirty="0" smtClean="0">
                <a:solidFill>
                  <a:schemeClr val="bg1"/>
                </a:solidFill>
                <a:latin typeface="Agrandir Narrow Bold"/>
              </a:rPr>
              <a:t>DE </a:t>
            </a:r>
            <a:r>
              <a:rPr lang="en-US" sz="8800" spc="799" dirty="0" smtClean="0">
                <a:solidFill>
                  <a:schemeClr val="bg1"/>
                </a:solidFill>
                <a:latin typeface="Agrandir Narrow Bold"/>
              </a:rPr>
              <a:t>SEÑALES</a:t>
            </a:r>
            <a:endParaRPr lang="en-US" sz="9600" spc="799" dirty="0">
              <a:solidFill>
                <a:schemeClr val="bg1"/>
              </a:solidFill>
              <a:latin typeface="Agrandir Narrow Bold"/>
            </a:endParaRPr>
          </a:p>
        </p:txBody>
      </p:sp>
      <p:grpSp>
        <p:nvGrpSpPr>
          <p:cNvPr id="17" name="Grupo 16"/>
          <p:cNvGrpSpPr/>
          <p:nvPr/>
        </p:nvGrpSpPr>
        <p:grpSpPr>
          <a:xfrm>
            <a:off x="11201400" y="8801100"/>
            <a:ext cx="5643181" cy="384721"/>
            <a:chOff x="9982199" y="8077846"/>
            <a:chExt cx="5643181" cy="384721"/>
          </a:xfrm>
        </p:grpSpPr>
        <p:sp>
          <p:nvSpPr>
            <p:cNvPr id="18" name="AutoShape 3"/>
            <p:cNvSpPr/>
            <p:nvPr/>
          </p:nvSpPr>
          <p:spPr>
            <a:xfrm>
              <a:off x="9982199" y="8241631"/>
              <a:ext cx="5643181" cy="0"/>
            </a:xfrm>
            <a:prstGeom prst="line">
              <a:avLst/>
            </a:prstGeom>
            <a:ln w="1079500" cap="rnd">
              <a:solidFill>
                <a:srgbClr val="FFDE59"/>
              </a:solidFill>
              <a:prstDash val="solid"/>
              <a:headEnd type="none" w="sm" len="sm"/>
              <a:tailEnd type="none" w="sm" len="sm"/>
            </a:ln>
          </p:spPr>
          <p:txBody>
            <a:bodyPr/>
            <a:lstStyle/>
            <a:p>
              <a:endParaRPr lang="es-ES_tradnl"/>
            </a:p>
          </p:txBody>
        </p:sp>
        <p:sp>
          <p:nvSpPr>
            <p:cNvPr id="19" name="TextBox 4"/>
            <p:cNvSpPr txBox="1"/>
            <p:nvPr/>
          </p:nvSpPr>
          <p:spPr>
            <a:xfrm>
              <a:off x="10243037" y="8077846"/>
              <a:ext cx="5121506" cy="384721"/>
            </a:xfrm>
            <a:prstGeom prst="rect">
              <a:avLst/>
            </a:prstGeom>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Q1</a:t>
              </a:r>
            </a:p>
          </p:txBody>
        </p:sp>
      </p:grpSp>
      <p:sp>
        <p:nvSpPr>
          <p:cNvPr id="21"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3"/>
            <a:stretch>
              <a:fillRect/>
            </a:stretch>
          </a:blipFill>
        </p:spPr>
        <p:txBody>
          <a:bodyPr/>
          <a:lstStyle/>
          <a:p>
            <a:endParaRPr lang="es-ES_tradnl"/>
          </a:p>
        </p:txBody>
      </p:sp>
      <p:sp>
        <p:nvSpPr>
          <p:cNvPr id="30" name="TextBox 4"/>
          <p:cNvSpPr txBox="1"/>
          <p:nvPr/>
        </p:nvSpPr>
        <p:spPr>
          <a:xfrm>
            <a:off x="11723075" y="7475190"/>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Aylin Vazquez </a:t>
            </a:r>
            <a:r>
              <a:rPr lang="en-US" sz="2400" b="1" dirty="0" err="1">
                <a:solidFill>
                  <a:srgbClr val="2E9A9F"/>
                </a:solidFill>
                <a:latin typeface="Agrandir Narrow" panose="020B0604020202020204" charset="0"/>
                <a:cs typeface="Arial" panose="020B0604020202020204" pitchFamily="34" charset="0"/>
              </a:rPr>
              <a:t>Chenlo</a:t>
            </a:r>
            <a:endParaRPr lang="en-US" sz="2400" b="1" dirty="0">
              <a:solidFill>
                <a:srgbClr val="2E9A9F"/>
              </a:solidFill>
              <a:latin typeface="Agrandir Narrow" panose="020B0604020202020204" charset="0"/>
              <a:cs typeface="Arial" panose="020B0604020202020204" pitchFamily="34" charset="0"/>
            </a:endParaRPr>
          </a:p>
        </p:txBody>
      </p:sp>
      <p:grpSp>
        <p:nvGrpSpPr>
          <p:cNvPr id="31" name="Grupo 30"/>
          <p:cNvGrpSpPr/>
          <p:nvPr/>
        </p:nvGrpSpPr>
        <p:grpSpPr>
          <a:xfrm>
            <a:off x="-1371600" y="1485900"/>
            <a:ext cx="9144001" cy="8439150"/>
            <a:chOff x="-1371600" y="1485900"/>
            <a:chExt cx="9144001" cy="8439150"/>
          </a:xfrm>
        </p:grpSpPr>
        <p:sp>
          <p:nvSpPr>
            <p:cNvPr id="32" name="Freeform 8"/>
            <p:cNvSpPr/>
            <p:nvPr/>
          </p:nvSpPr>
          <p:spPr>
            <a:xfrm>
              <a:off x="3657601" y="3495832"/>
              <a:ext cx="4114800" cy="6429218"/>
            </a:xfrm>
            <a:prstGeom prst="flowChartAlternateProcess">
              <a:avLst/>
            </a:prstGeom>
            <a:blipFill>
              <a:blip r:embed="rId4"/>
              <a:srcRect/>
              <a:stretch>
                <a:fillRect l="-1673" t="-815" r="-164557"/>
              </a:stretch>
            </a:blipFill>
          </p:spPr>
        </p:sp>
        <p:sp>
          <p:nvSpPr>
            <p:cNvPr id="33" name="Freeform 7"/>
            <p:cNvSpPr/>
            <p:nvPr/>
          </p:nvSpPr>
          <p:spPr>
            <a:xfrm>
              <a:off x="-1371600" y="3987809"/>
              <a:ext cx="5729799" cy="5796523"/>
            </a:xfrm>
            <a:custGeom>
              <a:avLst/>
              <a:gdLst/>
              <a:ahLst/>
              <a:cxnLst/>
              <a:rect l="l" t="t" r="r" b="b"/>
              <a:pathLst>
                <a:path w="5729799" h="5796523">
                  <a:moveTo>
                    <a:pt x="0" y="0"/>
                  </a:moveTo>
                  <a:lnTo>
                    <a:pt x="5729799" y="0"/>
                  </a:lnTo>
                  <a:lnTo>
                    <a:pt x="5729799" y="5796523"/>
                  </a:lnTo>
                  <a:lnTo>
                    <a:pt x="0" y="5796523"/>
                  </a:lnTo>
                  <a:lnTo>
                    <a:pt x="0" y="0"/>
                  </a:lnTo>
                  <a:close/>
                </a:path>
              </a:pathLst>
            </a:custGeom>
            <a:blipFill>
              <a:blip r:embed="rId5"/>
              <a:stretch>
                <a:fillRect l="-26238" r="-40825"/>
              </a:stretch>
            </a:blipFill>
          </p:spPr>
        </p:sp>
        <p:sp>
          <p:nvSpPr>
            <p:cNvPr id="34" name="Freeform 8"/>
            <p:cNvSpPr/>
            <p:nvPr/>
          </p:nvSpPr>
          <p:spPr>
            <a:xfrm>
              <a:off x="3657601" y="4914900"/>
              <a:ext cx="4114800" cy="2724150"/>
            </a:xfrm>
            <a:prstGeom prst="flowChartAlternateProcess">
              <a:avLst/>
            </a:prstGeom>
            <a:blipFill>
              <a:blip r:embed="rId4"/>
              <a:srcRect/>
              <a:stretch>
                <a:fillRect l="-1673" t="-54016" r="-164557" b="-83915"/>
              </a:stretch>
            </a:blipFill>
          </p:spPr>
        </p:sp>
        <p:sp>
          <p:nvSpPr>
            <p:cNvPr id="35" name="Freeform 8"/>
            <p:cNvSpPr/>
            <p:nvPr/>
          </p:nvSpPr>
          <p:spPr>
            <a:xfrm>
              <a:off x="3657600" y="1485900"/>
              <a:ext cx="4114800" cy="3657600"/>
            </a:xfrm>
            <a:prstGeom prst="triangle">
              <a:avLst/>
            </a:prstGeom>
            <a:blipFill>
              <a:blip r:embed="rId4"/>
              <a:srcRect/>
              <a:stretch>
                <a:fillRect l="-1672" t="53523" r="-164559" b="-130731"/>
              </a:stretch>
            </a:blip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265714" y="1028700"/>
            <a:ext cx="11756571" cy="8229600"/>
          </a:xfrm>
          <a:custGeom>
            <a:avLst/>
            <a:gdLst/>
            <a:ahLst/>
            <a:cxnLst/>
            <a:rect l="l" t="t" r="r" b="b"/>
            <a:pathLst>
              <a:path w="11756571" h="8229600">
                <a:moveTo>
                  <a:pt x="0" y="0"/>
                </a:moveTo>
                <a:lnTo>
                  <a:pt x="11756572" y="0"/>
                </a:lnTo>
                <a:lnTo>
                  <a:pt x="11756572" y="8229600"/>
                </a:lnTo>
                <a:lnTo>
                  <a:pt x="0" y="8229600"/>
                </a:lnTo>
                <a:lnTo>
                  <a:pt x="0" y="0"/>
                </a:lnTo>
                <a:close/>
              </a:path>
            </a:pathLst>
          </a:custGeom>
          <a:blipFill>
            <a:blip r:embed="rId3"/>
            <a:stretch>
              <a:fillRect/>
            </a:stretch>
          </a:blipFill>
        </p:spPr>
      </p:sp>
    </p:spTree>
    <p:extLst>
      <p:ext uri="{BB962C8B-B14F-4D97-AF65-F5344CB8AC3E}">
        <p14:creationId xmlns:p14="http://schemas.microsoft.com/office/powerpoint/2010/main" val="417807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2"/>
          <p:cNvSpPr txBox="1"/>
          <p:nvPr/>
        </p:nvSpPr>
        <p:spPr>
          <a:xfrm>
            <a:off x="4110980" y="3619500"/>
            <a:ext cx="10066040" cy="3308598"/>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smtClean="0">
                <a:ln>
                  <a:noFill/>
                </a:ln>
                <a:solidFill>
                  <a:srgbClr val="FFB923"/>
                </a:solidFill>
                <a:effectLst/>
                <a:uLnTx/>
                <a:uFillTx/>
                <a:latin typeface="Agrandir Narrow Bold" panose="020B0604020202020204" charset="0"/>
              </a:rPr>
              <a:t>TRANSFORMADA</a:t>
            </a:r>
          </a:p>
          <a:p>
            <a:pPr marL="0" marR="0" lvl="0" indent="0" algn="ctr" defTabSz="914400" rtl="0" eaLnBrk="1" fontAlgn="auto" latinLnBrk="0" hangingPunct="1">
              <a:lnSpc>
                <a:spcPts val="12880"/>
              </a:lnSpc>
              <a:spcBef>
                <a:spcPts val="0"/>
              </a:spcBef>
              <a:spcAft>
                <a:spcPts val="0"/>
              </a:spcAft>
              <a:buClrTx/>
              <a:buSzTx/>
              <a:buFontTx/>
              <a:buNone/>
              <a:tabLst/>
              <a:defRPr/>
            </a:pPr>
            <a:r>
              <a:rPr lang="en-US" sz="9200" dirty="0" smtClean="0">
                <a:solidFill>
                  <a:schemeClr val="bg1"/>
                </a:solidFill>
                <a:latin typeface="Agrandir Narrow Bold" panose="020B0604020202020204" charset="0"/>
              </a:rPr>
              <a:t>DE FOURIER</a:t>
            </a:r>
            <a:endParaRPr kumimoji="0" lang="en-US" sz="9200" b="0" i="0" u="none" strike="noStrike" kern="1200" cap="none" spc="0" normalizeH="0" baseline="0" noProof="0" dirty="0">
              <a:ln>
                <a:noFill/>
              </a:ln>
              <a:solidFill>
                <a:schemeClr val="bg1"/>
              </a:solidFill>
              <a:effectLst/>
              <a:uLnTx/>
              <a:uFillTx/>
              <a:latin typeface="Agrandir Narrow Bold" panose="020B0604020202020204" charset="0"/>
            </a:endParaRPr>
          </a:p>
        </p:txBody>
      </p:sp>
    </p:spTree>
    <p:extLst>
      <p:ext uri="{BB962C8B-B14F-4D97-AF65-F5344CB8AC3E}">
        <p14:creationId xmlns:p14="http://schemas.microsoft.com/office/powerpoint/2010/main" val="161077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2"/>
          <p:cNvSpPr txBox="1"/>
          <p:nvPr/>
        </p:nvSpPr>
        <p:spPr>
          <a:xfrm>
            <a:off x="4110980" y="3619500"/>
            <a:ext cx="10066040" cy="3308598"/>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smtClean="0">
                <a:ln>
                  <a:noFill/>
                </a:ln>
                <a:solidFill>
                  <a:srgbClr val="FFB923"/>
                </a:solidFill>
                <a:effectLst/>
                <a:uLnTx/>
                <a:uFillTx/>
                <a:latin typeface="Agrandir Narrow Bold" panose="020B0604020202020204" charset="0"/>
              </a:rPr>
              <a:t>TRANSFORMADA</a:t>
            </a:r>
          </a:p>
          <a:p>
            <a:pPr marL="0" marR="0" lvl="0" indent="0" algn="ctr" defTabSz="914400" rtl="0" eaLnBrk="1" fontAlgn="auto" latinLnBrk="0" hangingPunct="1">
              <a:lnSpc>
                <a:spcPts val="12880"/>
              </a:lnSpc>
              <a:spcBef>
                <a:spcPts val="0"/>
              </a:spcBef>
              <a:spcAft>
                <a:spcPts val="0"/>
              </a:spcAft>
              <a:buClrTx/>
              <a:buSzTx/>
              <a:buFontTx/>
              <a:buNone/>
              <a:tabLst/>
              <a:defRPr/>
            </a:pPr>
            <a:r>
              <a:rPr lang="en-US" sz="9200" dirty="0" smtClean="0">
                <a:solidFill>
                  <a:schemeClr val="bg1"/>
                </a:solidFill>
                <a:latin typeface="Agrandir Narrow Bold" panose="020B0604020202020204" charset="0"/>
              </a:rPr>
              <a:t>WAVELET</a:t>
            </a:r>
            <a:endParaRPr kumimoji="0" lang="en-US" sz="9200" b="0" i="0" u="none" strike="noStrike" kern="1200" cap="none" spc="0" normalizeH="0" baseline="0" noProof="0" dirty="0">
              <a:ln>
                <a:noFill/>
              </a:ln>
              <a:solidFill>
                <a:schemeClr val="bg1"/>
              </a:solidFill>
              <a:effectLst/>
              <a:uLnTx/>
              <a:uFillTx/>
              <a:latin typeface="Agrandir Narrow Bold" panose="020B0604020202020204" charset="0"/>
            </a:endParaRPr>
          </a:p>
        </p:txBody>
      </p:sp>
    </p:spTree>
    <p:extLst>
      <p:ext uri="{BB962C8B-B14F-4D97-AF65-F5344CB8AC3E}">
        <p14:creationId xmlns:p14="http://schemas.microsoft.com/office/powerpoint/2010/main" val="3634243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304323" y="3083549"/>
            <a:ext cx="11679354" cy="4119901"/>
          </a:xfrm>
          <a:custGeom>
            <a:avLst/>
            <a:gdLst/>
            <a:ahLst/>
            <a:cxnLst/>
            <a:rect l="l" t="t" r="r" b="b"/>
            <a:pathLst>
              <a:path w="11679354" h="4119901">
                <a:moveTo>
                  <a:pt x="0" y="0"/>
                </a:moveTo>
                <a:lnTo>
                  <a:pt x="11679354" y="0"/>
                </a:lnTo>
                <a:lnTo>
                  <a:pt x="11679354" y="4119902"/>
                </a:lnTo>
                <a:lnTo>
                  <a:pt x="0" y="4119902"/>
                </a:lnTo>
                <a:lnTo>
                  <a:pt x="0" y="0"/>
                </a:lnTo>
                <a:close/>
              </a:path>
            </a:pathLst>
          </a:custGeom>
          <a:blipFill>
            <a:blip r:embed="rId3"/>
            <a:stretch>
              <a:fillRect/>
            </a:stretch>
          </a:blipFill>
        </p:spPr>
      </p:sp>
      <p:sp>
        <p:nvSpPr>
          <p:cNvPr id="3" name="TextBox 3"/>
          <p:cNvSpPr txBox="1"/>
          <p:nvPr/>
        </p:nvSpPr>
        <p:spPr>
          <a:xfrm>
            <a:off x="3505200" y="7462478"/>
            <a:ext cx="3182460" cy="507255"/>
          </a:xfrm>
          <a:prstGeom prst="rect">
            <a:avLst/>
          </a:prstGeom>
        </p:spPr>
        <p:txBody>
          <a:bodyPr wrap="square"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dirty="0" smtClean="0">
                <a:ln>
                  <a:noFill/>
                </a:ln>
                <a:solidFill>
                  <a:srgbClr val="FFC331"/>
                </a:solidFill>
                <a:effectLst/>
                <a:uLnTx/>
                <a:uFillTx/>
                <a:latin typeface="Agrandir Narrow Bold"/>
                <a:ea typeface="+mn-ea"/>
                <a:cs typeface="+mn-cs"/>
              </a:rPr>
              <a:t>MEXICAN</a:t>
            </a:r>
            <a:r>
              <a:rPr kumimoji="0" lang="en-US" sz="2999" b="0" i="0" u="none" strike="noStrike" kern="1200" cap="none" spc="0" normalizeH="0" noProof="0" dirty="0" smtClean="0">
                <a:ln>
                  <a:noFill/>
                </a:ln>
                <a:solidFill>
                  <a:srgbClr val="FFC331"/>
                </a:solidFill>
                <a:effectLst/>
                <a:uLnTx/>
                <a:uFillTx/>
                <a:latin typeface="Agrandir Narrow Bold"/>
                <a:ea typeface="+mn-ea"/>
                <a:cs typeface="+mn-cs"/>
              </a:rPr>
              <a:t> </a:t>
            </a:r>
            <a:r>
              <a:rPr kumimoji="0" lang="en-US" sz="2999" b="0" i="0" u="none" strike="noStrike" kern="1200" cap="none" spc="0" normalizeH="0" baseline="0" noProof="0" dirty="0" smtClean="0">
                <a:ln>
                  <a:noFill/>
                </a:ln>
                <a:solidFill>
                  <a:srgbClr val="FFC331"/>
                </a:solidFill>
                <a:effectLst/>
                <a:uLnTx/>
                <a:uFillTx/>
                <a:latin typeface="Agrandir Narrow Bold"/>
                <a:ea typeface="+mn-ea"/>
                <a:cs typeface="+mn-cs"/>
              </a:rPr>
              <a:t>HAT</a:t>
            </a:r>
            <a:endParaRPr kumimoji="0" lang="en-US" sz="2999" b="0" i="0" u="none" strike="noStrike" kern="1200" cap="none" spc="0" normalizeH="0" baseline="0" noProof="0" dirty="0">
              <a:ln>
                <a:noFill/>
              </a:ln>
              <a:solidFill>
                <a:srgbClr val="FFC331"/>
              </a:solidFill>
              <a:effectLst/>
              <a:uLnTx/>
              <a:uFillTx/>
              <a:latin typeface="Agrandir Narrow Bold"/>
              <a:ea typeface="+mn-ea"/>
              <a:cs typeface="+mn-cs"/>
            </a:endParaRPr>
          </a:p>
        </p:txBody>
      </p:sp>
      <p:sp>
        <p:nvSpPr>
          <p:cNvPr id="4" name="TextBox 4"/>
          <p:cNvSpPr txBox="1"/>
          <p:nvPr/>
        </p:nvSpPr>
        <p:spPr>
          <a:xfrm>
            <a:off x="8386465" y="7477665"/>
            <a:ext cx="1515070" cy="581025"/>
          </a:xfrm>
          <a:prstGeom prst="rect">
            <a:avLst/>
          </a:prstGeom>
        </p:spPr>
        <p:txBody>
          <a:bodyPr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a:ln>
                  <a:noFill/>
                </a:ln>
                <a:solidFill>
                  <a:srgbClr val="FFC331"/>
                </a:solidFill>
                <a:effectLst/>
                <a:uLnTx/>
                <a:uFillTx/>
                <a:latin typeface="Agrandir Narrow Bold"/>
                <a:ea typeface="+mn-ea"/>
                <a:cs typeface="+mn-cs"/>
              </a:rPr>
              <a:t>MORLET</a:t>
            </a:r>
          </a:p>
        </p:txBody>
      </p:sp>
      <p:sp>
        <p:nvSpPr>
          <p:cNvPr id="5" name="TextBox 5"/>
          <p:cNvSpPr txBox="1"/>
          <p:nvPr/>
        </p:nvSpPr>
        <p:spPr>
          <a:xfrm>
            <a:off x="12290494" y="7477665"/>
            <a:ext cx="1377950" cy="538609"/>
          </a:xfrm>
          <a:prstGeom prst="rect">
            <a:avLst/>
          </a:prstGeom>
        </p:spPr>
        <p:txBody>
          <a:bodyPr wrap="square"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dirty="0">
                <a:ln>
                  <a:noFill/>
                </a:ln>
                <a:solidFill>
                  <a:srgbClr val="FFC331"/>
                </a:solidFill>
                <a:effectLst/>
                <a:uLnTx/>
                <a:uFillTx/>
                <a:latin typeface="Agrandir Narrow Bold"/>
                <a:ea typeface="+mn-ea"/>
                <a:cs typeface="+mn-cs"/>
              </a:rPr>
              <a:t>MEYER</a:t>
            </a:r>
          </a:p>
        </p:txBody>
      </p:sp>
      <p:sp>
        <p:nvSpPr>
          <p:cNvPr id="6" name="TextBox 6"/>
          <p:cNvSpPr txBox="1"/>
          <p:nvPr/>
        </p:nvSpPr>
        <p:spPr>
          <a:xfrm>
            <a:off x="12132817" y="9566414"/>
            <a:ext cx="5600402"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Brain Computer Interfacing. Introduction. Rajesh P. N. Rao.</a:t>
            </a:r>
          </a:p>
        </p:txBody>
      </p:sp>
    </p:spTree>
    <p:extLst>
      <p:ext uri="{BB962C8B-B14F-4D97-AF65-F5344CB8AC3E}">
        <p14:creationId xmlns:p14="http://schemas.microsoft.com/office/powerpoint/2010/main" val="4220025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828800" y="739185"/>
            <a:ext cx="14630400" cy="8229600"/>
          </a:xfrm>
          <a:prstGeom prst="rect">
            <a:avLst/>
          </a:prstGeom>
        </p:spPr>
      </p:pic>
      <p:sp>
        <p:nvSpPr>
          <p:cNvPr id="3" name="TextBox 3"/>
          <p:cNvSpPr txBox="1"/>
          <p:nvPr/>
        </p:nvSpPr>
        <p:spPr>
          <a:xfrm>
            <a:off x="12656390" y="9578649"/>
            <a:ext cx="5250656"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https://youtu.be/QX1-xGVFqmw?si=XJF7KO215_xL9CHM</a:t>
            </a:r>
          </a:p>
        </p:txBody>
      </p:sp>
    </p:spTree>
    <p:extLst>
      <p:ext uri="{BB962C8B-B14F-4D97-AF65-F5344CB8AC3E}">
        <p14:creationId xmlns:p14="http://schemas.microsoft.com/office/powerpoint/2010/main" val="2412104250"/>
      </p:ext>
    </p:extLst>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6086852" y="3291403"/>
            <a:ext cx="8938385" cy="5316820"/>
            <a:chOff x="0" y="0"/>
            <a:chExt cx="2354143" cy="1400315"/>
          </a:xfrm>
        </p:grpSpPr>
        <p:sp>
          <p:nvSpPr>
            <p:cNvPr id="3" name="Freeform 3"/>
            <p:cNvSpPr/>
            <p:nvPr/>
          </p:nvSpPr>
          <p:spPr>
            <a:xfrm>
              <a:off x="0" y="0"/>
              <a:ext cx="2354143" cy="1400315"/>
            </a:xfrm>
            <a:custGeom>
              <a:avLst/>
              <a:gdLst/>
              <a:ahLst/>
              <a:cxnLst/>
              <a:rect l="l" t="t" r="r" b="b"/>
              <a:pathLst>
                <a:path w="2354143" h="1400315">
                  <a:moveTo>
                    <a:pt x="20787" y="0"/>
                  </a:moveTo>
                  <a:lnTo>
                    <a:pt x="2333355" y="0"/>
                  </a:lnTo>
                  <a:cubicBezTo>
                    <a:pt x="2338868" y="0"/>
                    <a:pt x="2344156" y="2190"/>
                    <a:pt x="2348054" y="6088"/>
                  </a:cubicBezTo>
                  <a:cubicBezTo>
                    <a:pt x="2351952" y="9987"/>
                    <a:pt x="2354143" y="15274"/>
                    <a:pt x="2354143" y="20787"/>
                  </a:cubicBezTo>
                  <a:lnTo>
                    <a:pt x="2354143" y="1379527"/>
                  </a:lnTo>
                  <a:cubicBezTo>
                    <a:pt x="2354143" y="1385040"/>
                    <a:pt x="2351952" y="1390328"/>
                    <a:pt x="2348054" y="1394226"/>
                  </a:cubicBezTo>
                  <a:cubicBezTo>
                    <a:pt x="2344156" y="1398125"/>
                    <a:pt x="2338868" y="1400315"/>
                    <a:pt x="2333355" y="1400315"/>
                  </a:cubicBezTo>
                  <a:lnTo>
                    <a:pt x="20787" y="1400315"/>
                  </a:lnTo>
                  <a:cubicBezTo>
                    <a:pt x="9307" y="1400315"/>
                    <a:pt x="0" y="1391008"/>
                    <a:pt x="0" y="1379527"/>
                  </a:cubicBezTo>
                  <a:lnTo>
                    <a:pt x="0" y="20787"/>
                  </a:lnTo>
                  <a:cubicBezTo>
                    <a:pt x="0" y="9307"/>
                    <a:pt x="9307" y="0"/>
                    <a:pt x="20787" y="0"/>
                  </a:cubicBezTo>
                  <a:close/>
                </a:path>
              </a:pathLst>
            </a:custGeom>
            <a:solidFill>
              <a:srgbClr val="FFFFFF"/>
            </a:solidFill>
          </p:spPr>
        </p:sp>
        <p:sp>
          <p:nvSpPr>
            <p:cNvPr id="4" name="TextBox 4"/>
            <p:cNvSpPr txBox="1"/>
            <p:nvPr/>
          </p:nvSpPr>
          <p:spPr>
            <a:xfrm>
              <a:off x="0" y="-247650"/>
              <a:ext cx="2354143" cy="1647965"/>
            </a:xfrm>
            <a:prstGeom prst="rect">
              <a:avLst/>
            </a:prstGeom>
          </p:spPr>
          <p:txBody>
            <a:bodyPr lIns="50800" tIns="50800" rIns="50800" bIns="50800" rtlCol="0" anchor="ctr"/>
            <a:lstStyle/>
            <a:p>
              <a:pPr marL="0" marR="0" lvl="0" indent="0" algn="ctr" defTabSz="914400" rtl="0" eaLnBrk="1" fontAlgn="auto" latinLnBrk="0" hangingPunct="1">
                <a:lnSpc>
                  <a:spcPts val="45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6412279" y="3692021"/>
            <a:ext cx="8287529" cy="4515584"/>
          </a:xfrm>
          <a:custGeom>
            <a:avLst/>
            <a:gdLst/>
            <a:ahLst/>
            <a:cxnLst/>
            <a:rect l="l" t="t" r="r" b="b"/>
            <a:pathLst>
              <a:path w="8287529" h="4515584">
                <a:moveTo>
                  <a:pt x="0" y="0"/>
                </a:moveTo>
                <a:lnTo>
                  <a:pt x="8287530" y="0"/>
                </a:lnTo>
                <a:lnTo>
                  <a:pt x="8287530" y="4515584"/>
                </a:lnTo>
                <a:lnTo>
                  <a:pt x="0" y="4515584"/>
                </a:lnTo>
                <a:lnTo>
                  <a:pt x="0" y="0"/>
                </a:lnTo>
                <a:close/>
              </a:path>
            </a:pathLst>
          </a:custGeom>
          <a:blipFill>
            <a:blip r:embed="rId3"/>
            <a:stretch>
              <a:fillRect/>
            </a:stretch>
          </a:blipFill>
        </p:spPr>
      </p:sp>
      <p:sp>
        <p:nvSpPr>
          <p:cNvPr id="6" name="TextBox 6"/>
          <p:cNvSpPr txBox="1"/>
          <p:nvPr/>
        </p:nvSpPr>
        <p:spPr>
          <a:xfrm>
            <a:off x="1835880" y="5197338"/>
            <a:ext cx="3262908"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SCALING</a:t>
            </a:r>
          </a:p>
        </p:txBody>
      </p:sp>
      <p:sp>
        <p:nvSpPr>
          <p:cNvPr id="7" name="TextBox 7"/>
          <p:cNvSpPr txBox="1"/>
          <p:nvPr/>
        </p:nvSpPr>
        <p:spPr>
          <a:xfrm>
            <a:off x="8873889" y="1383502"/>
            <a:ext cx="336430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SHIFTING</a:t>
            </a:r>
          </a:p>
        </p:txBody>
      </p:sp>
      <p:sp>
        <p:nvSpPr>
          <p:cNvPr id="8" name="TextBox 8"/>
          <p:cNvSpPr txBox="1"/>
          <p:nvPr/>
        </p:nvSpPr>
        <p:spPr>
          <a:xfrm>
            <a:off x="12132817" y="9566414"/>
            <a:ext cx="5600402"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Brain Computer Interfacing. Introduction. Rajesh P. N. Rao.</a:t>
            </a:r>
          </a:p>
        </p:txBody>
      </p:sp>
    </p:spTree>
    <p:extLst>
      <p:ext uri="{BB962C8B-B14F-4D97-AF65-F5344CB8AC3E}">
        <p14:creationId xmlns:p14="http://schemas.microsoft.com/office/powerpoint/2010/main" val="2131331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6684801" y="1731872"/>
            <a:ext cx="491839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TIPOS DE TW</a:t>
            </a:r>
          </a:p>
        </p:txBody>
      </p:sp>
      <p:grpSp>
        <p:nvGrpSpPr>
          <p:cNvPr id="3" name="Group 3"/>
          <p:cNvGrpSpPr/>
          <p:nvPr/>
        </p:nvGrpSpPr>
        <p:grpSpPr>
          <a:xfrm>
            <a:off x="2575245" y="3420745"/>
            <a:ext cx="4015688" cy="1722755"/>
            <a:chOff x="0" y="0"/>
            <a:chExt cx="1057630" cy="453730"/>
          </a:xfrm>
        </p:grpSpPr>
        <p:sp>
          <p:nvSpPr>
            <p:cNvPr id="4" name="Freeform 4"/>
            <p:cNvSpPr/>
            <p:nvPr/>
          </p:nvSpPr>
          <p:spPr>
            <a:xfrm>
              <a:off x="0" y="0"/>
              <a:ext cx="1057630" cy="453730"/>
            </a:xfrm>
            <a:custGeom>
              <a:avLst/>
              <a:gdLst/>
              <a:ahLst/>
              <a:cxnLst/>
              <a:rect l="l" t="t" r="r" b="b"/>
              <a:pathLst>
                <a:path w="1057630" h="453730">
                  <a:moveTo>
                    <a:pt x="98324" y="0"/>
                  </a:moveTo>
                  <a:lnTo>
                    <a:pt x="959306" y="0"/>
                  </a:lnTo>
                  <a:cubicBezTo>
                    <a:pt x="1013609" y="0"/>
                    <a:pt x="1057630" y="44021"/>
                    <a:pt x="1057630" y="98324"/>
                  </a:cubicBezTo>
                  <a:lnTo>
                    <a:pt x="1057630" y="355406"/>
                  </a:lnTo>
                  <a:cubicBezTo>
                    <a:pt x="1057630" y="381483"/>
                    <a:pt x="1047271" y="406492"/>
                    <a:pt x="1028831" y="424931"/>
                  </a:cubicBezTo>
                  <a:cubicBezTo>
                    <a:pt x="1010392" y="443371"/>
                    <a:pt x="985383" y="453730"/>
                    <a:pt x="959306" y="453730"/>
                  </a:cubicBezTo>
                  <a:lnTo>
                    <a:pt x="98324" y="453730"/>
                  </a:lnTo>
                  <a:cubicBezTo>
                    <a:pt x="72247" y="453730"/>
                    <a:pt x="47238" y="443371"/>
                    <a:pt x="28798" y="424931"/>
                  </a:cubicBezTo>
                  <a:cubicBezTo>
                    <a:pt x="10359" y="406492"/>
                    <a:pt x="0" y="381483"/>
                    <a:pt x="0" y="355406"/>
                  </a:cubicBezTo>
                  <a:lnTo>
                    <a:pt x="0" y="98324"/>
                  </a:lnTo>
                  <a:cubicBezTo>
                    <a:pt x="0" y="72247"/>
                    <a:pt x="10359" y="47238"/>
                    <a:pt x="28798" y="28798"/>
                  </a:cubicBezTo>
                  <a:cubicBezTo>
                    <a:pt x="47238" y="10359"/>
                    <a:pt x="72247" y="0"/>
                    <a:pt x="98324" y="0"/>
                  </a:cubicBezTo>
                  <a:close/>
                </a:path>
              </a:pathLst>
            </a:custGeom>
            <a:solidFill>
              <a:srgbClr val="0060A9"/>
            </a:solidFill>
          </p:spPr>
        </p:sp>
        <p:sp>
          <p:nvSpPr>
            <p:cNvPr id="5" name="TextBox 5"/>
            <p:cNvSpPr txBox="1"/>
            <p:nvPr/>
          </p:nvSpPr>
          <p:spPr>
            <a:xfrm>
              <a:off x="0" y="0"/>
              <a:ext cx="1057630" cy="453730"/>
            </a:xfrm>
            <a:prstGeom prst="rect">
              <a:avLst/>
            </a:prstGeom>
          </p:spPr>
          <p:txBody>
            <a:bodyPr lIns="50800" tIns="50800" rIns="50800" bIns="5080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grandir Narrow Bold" panose="020B0604020202020204" charset="0"/>
                </a:rPr>
                <a:t>CONTINUA</a:t>
              </a:r>
            </a:p>
          </p:txBody>
        </p:sp>
      </p:grpSp>
      <p:sp>
        <p:nvSpPr>
          <p:cNvPr id="6" name="TextBox 6"/>
          <p:cNvSpPr txBox="1"/>
          <p:nvPr/>
        </p:nvSpPr>
        <p:spPr>
          <a:xfrm>
            <a:off x="1152203" y="6029594"/>
            <a:ext cx="6861771" cy="2066926"/>
          </a:xfrm>
          <a:prstGeom prst="rect">
            <a:avLst/>
          </a:prstGeom>
        </p:spPr>
        <p:txBody>
          <a:bodyPr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a:ln>
                  <a:noFill/>
                </a:ln>
                <a:solidFill>
                  <a:srgbClr val="366994"/>
                </a:solidFill>
                <a:effectLst/>
                <a:uLnTx/>
                <a:uFillTx/>
                <a:latin typeface="Open Sans Bold"/>
                <a:ea typeface="+mn-ea"/>
                <a:cs typeface="+mn-cs"/>
              </a:rPr>
              <a:t>Análisis tiempo-frecuencia</a:t>
            </a:r>
          </a:p>
          <a:p>
            <a:pPr marL="0" marR="0" lvl="0" indent="0" algn="ctr" defTabSz="914400" rtl="0" eaLnBrk="1" fontAlgn="auto" latinLnBrk="0" hangingPunct="1">
              <a:lnSpc>
                <a:spcPts val="4199"/>
              </a:lnSpc>
              <a:spcBef>
                <a:spcPts val="0"/>
              </a:spcBef>
              <a:spcAft>
                <a:spcPts val="0"/>
              </a:spcAft>
              <a:buClrTx/>
              <a:buSzTx/>
              <a:buFontTx/>
              <a:buNone/>
              <a:tabLst/>
              <a:defRPr/>
            </a:pPr>
            <a:endParaRPr kumimoji="0" lang="en-US" sz="2999" b="0" i="0" u="none" strike="noStrike" kern="1200" cap="none" spc="0" normalizeH="0" baseline="0" noProof="0">
              <a:ln>
                <a:noFill/>
              </a:ln>
              <a:solidFill>
                <a:srgbClr val="366994"/>
              </a:solidFill>
              <a:effectLst/>
              <a:uLnTx/>
              <a:uFillTx/>
              <a:latin typeface="Open Sans Bold"/>
              <a:ea typeface="+mn-ea"/>
              <a:cs typeface="+mn-cs"/>
            </a:endParaRPr>
          </a:p>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a:ln>
                  <a:noFill/>
                </a:ln>
                <a:solidFill>
                  <a:srgbClr val="366994"/>
                </a:solidFill>
                <a:effectLst/>
                <a:uLnTx/>
                <a:uFillTx/>
                <a:latin typeface="Open Sans Bold"/>
                <a:ea typeface="+mn-ea"/>
                <a:cs typeface="+mn-cs"/>
              </a:rPr>
              <a:t>Filtrado de componentes de</a:t>
            </a:r>
          </a:p>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a:ln>
                  <a:noFill/>
                </a:ln>
                <a:solidFill>
                  <a:srgbClr val="366994"/>
                </a:solidFill>
                <a:effectLst/>
                <a:uLnTx/>
                <a:uFillTx/>
                <a:latin typeface="Open Sans Bold"/>
                <a:ea typeface="+mn-ea"/>
                <a:cs typeface="+mn-cs"/>
              </a:rPr>
              <a:t>frecuencias localizados en el tiempo</a:t>
            </a:r>
          </a:p>
        </p:txBody>
      </p:sp>
      <p:sp>
        <p:nvSpPr>
          <p:cNvPr id="7" name="TextBox 7"/>
          <p:cNvSpPr txBox="1"/>
          <p:nvPr/>
        </p:nvSpPr>
        <p:spPr>
          <a:xfrm>
            <a:off x="11272575" y="6255143"/>
            <a:ext cx="4864672" cy="1615827"/>
          </a:xfrm>
          <a:prstGeom prst="rect">
            <a:avLst/>
          </a:prstGeom>
        </p:spPr>
        <p:txBody>
          <a:bodyPr wrap="square" lIns="0" tIns="0" rIns="0" bIns="0" rtlCol="0" anchor="t">
            <a:spAutoFit/>
          </a:bodyPr>
          <a:lstStyle/>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dirty="0" err="1">
                <a:ln>
                  <a:noFill/>
                </a:ln>
                <a:solidFill>
                  <a:srgbClr val="00C4CC"/>
                </a:solidFill>
                <a:effectLst/>
                <a:uLnTx/>
                <a:uFillTx/>
                <a:latin typeface="Open Sans Bold"/>
                <a:ea typeface="+mn-ea"/>
                <a:cs typeface="+mn-cs"/>
              </a:rPr>
              <a:t>Denoising</a:t>
            </a:r>
            <a:endParaRPr kumimoji="0" lang="en-US" sz="2999" b="0" i="0" u="none" strike="noStrike" kern="1200" cap="none" spc="0" normalizeH="0" baseline="0" noProof="0" dirty="0">
              <a:ln>
                <a:noFill/>
              </a:ln>
              <a:solidFill>
                <a:srgbClr val="00C4CC"/>
              </a:solidFill>
              <a:effectLst/>
              <a:uLnTx/>
              <a:uFillTx/>
              <a:latin typeface="Open Sans Bold"/>
              <a:ea typeface="+mn-ea"/>
              <a:cs typeface="+mn-cs"/>
            </a:endParaRPr>
          </a:p>
          <a:p>
            <a:pPr marL="0" marR="0" lvl="0" indent="0" algn="ctr" defTabSz="914400" rtl="0" eaLnBrk="1" fontAlgn="auto" latinLnBrk="0" hangingPunct="1">
              <a:lnSpc>
                <a:spcPts val="4199"/>
              </a:lnSpc>
              <a:spcBef>
                <a:spcPts val="0"/>
              </a:spcBef>
              <a:spcAft>
                <a:spcPts val="0"/>
              </a:spcAft>
              <a:buClrTx/>
              <a:buSzTx/>
              <a:buFontTx/>
              <a:buNone/>
              <a:tabLst/>
              <a:defRPr/>
            </a:pPr>
            <a:endParaRPr kumimoji="0" lang="en-US" sz="2999" b="0" i="0" u="none" strike="noStrike" kern="1200" cap="none" spc="0" normalizeH="0" baseline="0" noProof="0" dirty="0">
              <a:ln>
                <a:noFill/>
              </a:ln>
              <a:solidFill>
                <a:srgbClr val="00C4CC"/>
              </a:solidFill>
              <a:effectLst/>
              <a:uLnTx/>
              <a:uFillTx/>
              <a:latin typeface="Open Sans Bold"/>
              <a:ea typeface="+mn-ea"/>
              <a:cs typeface="+mn-cs"/>
            </a:endParaRPr>
          </a:p>
          <a:p>
            <a:pPr marL="0" marR="0" lvl="0" indent="0" algn="ctr" defTabSz="914400" rtl="0" eaLnBrk="1" fontAlgn="auto" latinLnBrk="0" hangingPunct="1">
              <a:lnSpc>
                <a:spcPts val="4199"/>
              </a:lnSpc>
              <a:spcBef>
                <a:spcPts val="0"/>
              </a:spcBef>
              <a:spcAft>
                <a:spcPts val="0"/>
              </a:spcAft>
              <a:buClrTx/>
              <a:buSzTx/>
              <a:buFontTx/>
              <a:buNone/>
              <a:tabLst/>
              <a:defRPr/>
            </a:pPr>
            <a:r>
              <a:rPr kumimoji="0" lang="en-US" sz="2999" b="0" i="0" u="none" strike="noStrike" kern="1200" cap="none" spc="0" normalizeH="0" baseline="0" noProof="0" dirty="0" err="1">
                <a:ln>
                  <a:noFill/>
                </a:ln>
                <a:solidFill>
                  <a:srgbClr val="00C4CC"/>
                </a:solidFill>
                <a:effectLst/>
                <a:uLnTx/>
                <a:uFillTx/>
                <a:latin typeface="Open Sans Bold"/>
                <a:ea typeface="+mn-ea"/>
                <a:cs typeface="+mn-cs"/>
              </a:rPr>
              <a:t>Compresión</a:t>
            </a:r>
            <a:r>
              <a:rPr kumimoji="0" lang="en-US" sz="2999" b="0" i="0" u="none" strike="noStrike" kern="1200" cap="none" spc="0" normalizeH="0" baseline="0" noProof="0" dirty="0">
                <a:ln>
                  <a:noFill/>
                </a:ln>
                <a:solidFill>
                  <a:srgbClr val="00C4CC"/>
                </a:solidFill>
                <a:effectLst/>
                <a:uLnTx/>
                <a:uFillTx/>
                <a:latin typeface="Open Sans Bold"/>
                <a:ea typeface="+mn-ea"/>
                <a:cs typeface="+mn-cs"/>
              </a:rPr>
              <a:t> de </a:t>
            </a:r>
            <a:r>
              <a:rPr kumimoji="0" lang="en-US" sz="2999" b="0" i="0" u="none" strike="noStrike" kern="1200" cap="none" spc="0" normalizeH="0" baseline="0" noProof="0" dirty="0" err="1">
                <a:ln>
                  <a:noFill/>
                </a:ln>
                <a:solidFill>
                  <a:srgbClr val="00C4CC"/>
                </a:solidFill>
                <a:effectLst/>
                <a:uLnTx/>
                <a:uFillTx/>
                <a:latin typeface="Open Sans Bold"/>
                <a:ea typeface="+mn-ea"/>
                <a:cs typeface="+mn-cs"/>
              </a:rPr>
              <a:t>señales</a:t>
            </a:r>
            <a:endParaRPr kumimoji="0" lang="en-US" sz="2999" b="0" i="0" u="none" strike="noStrike" kern="1200" cap="none" spc="0" normalizeH="0" baseline="0" noProof="0" dirty="0">
              <a:ln>
                <a:noFill/>
              </a:ln>
              <a:solidFill>
                <a:srgbClr val="00C4CC"/>
              </a:solidFill>
              <a:effectLst/>
              <a:uLnTx/>
              <a:uFillTx/>
              <a:latin typeface="Open Sans Bold"/>
              <a:ea typeface="+mn-ea"/>
              <a:cs typeface="+mn-cs"/>
            </a:endParaRPr>
          </a:p>
        </p:txBody>
      </p:sp>
      <p:grpSp>
        <p:nvGrpSpPr>
          <p:cNvPr id="8" name="Group 8"/>
          <p:cNvGrpSpPr/>
          <p:nvPr/>
        </p:nvGrpSpPr>
        <p:grpSpPr>
          <a:xfrm>
            <a:off x="11697067" y="3420745"/>
            <a:ext cx="4015688" cy="1722755"/>
            <a:chOff x="0" y="0"/>
            <a:chExt cx="1057630" cy="453730"/>
          </a:xfrm>
        </p:grpSpPr>
        <p:sp>
          <p:nvSpPr>
            <p:cNvPr id="9" name="Freeform 9"/>
            <p:cNvSpPr/>
            <p:nvPr/>
          </p:nvSpPr>
          <p:spPr>
            <a:xfrm>
              <a:off x="0" y="0"/>
              <a:ext cx="1057630" cy="453730"/>
            </a:xfrm>
            <a:custGeom>
              <a:avLst/>
              <a:gdLst/>
              <a:ahLst/>
              <a:cxnLst/>
              <a:rect l="l" t="t" r="r" b="b"/>
              <a:pathLst>
                <a:path w="1057630" h="453730">
                  <a:moveTo>
                    <a:pt x="98324" y="0"/>
                  </a:moveTo>
                  <a:lnTo>
                    <a:pt x="959306" y="0"/>
                  </a:lnTo>
                  <a:cubicBezTo>
                    <a:pt x="1013609" y="0"/>
                    <a:pt x="1057630" y="44021"/>
                    <a:pt x="1057630" y="98324"/>
                  </a:cubicBezTo>
                  <a:lnTo>
                    <a:pt x="1057630" y="355406"/>
                  </a:lnTo>
                  <a:cubicBezTo>
                    <a:pt x="1057630" y="381483"/>
                    <a:pt x="1047271" y="406492"/>
                    <a:pt x="1028831" y="424931"/>
                  </a:cubicBezTo>
                  <a:cubicBezTo>
                    <a:pt x="1010392" y="443371"/>
                    <a:pt x="985383" y="453730"/>
                    <a:pt x="959306" y="453730"/>
                  </a:cubicBezTo>
                  <a:lnTo>
                    <a:pt x="98324" y="453730"/>
                  </a:lnTo>
                  <a:cubicBezTo>
                    <a:pt x="72247" y="453730"/>
                    <a:pt x="47238" y="443371"/>
                    <a:pt x="28798" y="424931"/>
                  </a:cubicBezTo>
                  <a:cubicBezTo>
                    <a:pt x="10359" y="406492"/>
                    <a:pt x="0" y="381483"/>
                    <a:pt x="0" y="355406"/>
                  </a:cubicBezTo>
                  <a:lnTo>
                    <a:pt x="0" y="98324"/>
                  </a:lnTo>
                  <a:cubicBezTo>
                    <a:pt x="0" y="72247"/>
                    <a:pt x="10359" y="47238"/>
                    <a:pt x="28798" y="28798"/>
                  </a:cubicBezTo>
                  <a:cubicBezTo>
                    <a:pt x="47238" y="10359"/>
                    <a:pt x="72247" y="0"/>
                    <a:pt x="98324" y="0"/>
                  </a:cubicBezTo>
                  <a:close/>
                </a:path>
              </a:pathLst>
            </a:custGeom>
            <a:solidFill>
              <a:srgbClr val="00C4CC"/>
            </a:solidFill>
          </p:spPr>
        </p:sp>
        <p:sp>
          <p:nvSpPr>
            <p:cNvPr id="10" name="TextBox 10"/>
            <p:cNvSpPr txBox="1"/>
            <p:nvPr/>
          </p:nvSpPr>
          <p:spPr>
            <a:xfrm>
              <a:off x="0" y="0"/>
              <a:ext cx="1057630" cy="453730"/>
            </a:xfrm>
            <a:prstGeom prst="rect">
              <a:avLst/>
            </a:prstGeom>
          </p:spPr>
          <p:txBody>
            <a:bodyPr lIns="50800" tIns="50800" rIns="50800" bIns="50800" rtlCol="0" anchor="ctr"/>
            <a:lstStyle/>
            <a:p>
              <a:pPr marL="0" marR="0" lvl="0" indent="0" algn="ctr" defTabSz="914400" rtl="0" eaLnBrk="1" fontAlgn="auto" latinLnBrk="0" hangingPunct="1">
                <a:spcBef>
                  <a:spcPts val="0"/>
                </a:spcBef>
                <a:spcAft>
                  <a:spcPts val="0"/>
                </a:spcAft>
                <a:buClrTx/>
                <a:buSzTx/>
                <a:buFontTx/>
                <a:buNone/>
                <a:tabLst/>
                <a:defRPr/>
              </a:pPr>
              <a:r>
                <a:rPr kumimoji="0" lang="en-US" sz="5000" b="0" i="0" u="none" strike="noStrike" kern="1200" cap="none" spc="0" normalizeH="0" baseline="0" noProof="0" dirty="0">
                  <a:ln>
                    <a:noFill/>
                  </a:ln>
                  <a:solidFill>
                    <a:srgbClr val="000000"/>
                  </a:solidFill>
                  <a:effectLst/>
                  <a:uLnTx/>
                  <a:uFillTx/>
                  <a:latin typeface="Agrandir Narrow Bold" panose="020B0604020202020204" charset="0"/>
                </a:rPr>
                <a:t>DISCRETA</a:t>
              </a:r>
            </a:p>
          </p:txBody>
        </p:sp>
      </p:grpSp>
    </p:spTree>
    <p:extLst>
      <p:ext uri="{BB962C8B-B14F-4D97-AF65-F5344CB8AC3E}">
        <p14:creationId xmlns:p14="http://schemas.microsoft.com/office/powerpoint/2010/main" val="126520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LA TW</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Detección</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de eventos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Eliminación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ruido y artefactos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Frecuencia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aparición de eventos</a:t>
              </a:r>
            </a:p>
          </p:txBody>
        </p:sp>
      </p:grpSp>
    </p:spTree>
    <p:extLst>
      <p:ext uri="{BB962C8B-B14F-4D97-AF65-F5344CB8AC3E}">
        <p14:creationId xmlns:p14="http://schemas.microsoft.com/office/powerpoint/2010/main" val="2776892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LA TW</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Detección</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de eventos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Eliminación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ruido y artefactos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Frecuencia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aparición de eventos</a:t>
              </a:r>
            </a:p>
          </p:txBody>
        </p:sp>
      </p:grpSp>
    </p:spTree>
    <p:extLst>
      <p:ext uri="{BB962C8B-B14F-4D97-AF65-F5344CB8AC3E}">
        <p14:creationId xmlns:p14="http://schemas.microsoft.com/office/powerpoint/2010/main" val="113552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170321" y="1028700"/>
            <a:ext cx="7947357" cy="8229600"/>
          </a:xfrm>
          <a:custGeom>
            <a:avLst/>
            <a:gdLst/>
            <a:ahLst/>
            <a:cxnLst/>
            <a:rect l="l" t="t" r="r" b="b"/>
            <a:pathLst>
              <a:path w="7947357" h="8229600">
                <a:moveTo>
                  <a:pt x="0" y="0"/>
                </a:moveTo>
                <a:lnTo>
                  <a:pt x="7947358" y="0"/>
                </a:lnTo>
                <a:lnTo>
                  <a:pt x="7947358" y="8229600"/>
                </a:lnTo>
                <a:lnTo>
                  <a:pt x="0" y="8229600"/>
                </a:lnTo>
                <a:lnTo>
                  <a:pt x="0" y="0"/>
                </a:lnTo>
                <a:close/>
              </a:path>
            </a:pathLst>
          </a:custGeom>
          <a:blipFill>
            <a:blip r:embed="rId3"/>
            <a:stretch>
              <a:fillRect/>
            </a:stretch>
          </a:blipFill>
        </p:spPr>
      </p:sp>
      <p:sp>
        <p:nvSpPr>
          <p:cNvPr id="3" name="TextBox 3"/>
          <p:cNvSpPr txBox="1"/>
          <p:nvPr/>
        </p:nvSpPr>
        <p:spPr>
          <a:xfrm>
            <a:off x="10259943" y="9642614"/>
            <a:ext cx="7418457" cy="257175"/>
          </a:xfrm>
          <a:prstGeom prst="rect">
            <a:avLst/>
          </a:prstGeom>
        </p:spPr>
        <p:txBody>
          <a:bodyPr lIns="0" tIns="0" rIns="0" bIns="0" rtlCol="0" anchor="t">
            <a:spAutoFit/>
          </a:bodyPr>
          <a:lstStyle/>
          <a:p>
            <a:pPr marL="0" marR="0" lvl="0" indent="0" algn="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Sitnikova et al . 2009</a:t>
            </a:r>
          </a:p>
        </p:txBody>
      </p:sp>
    </p:spTree>
    <p:extLst>
      <p:ext uri="{BB962C8B-B14F-4D97-AF65-F5344CB8AC3E}">
        <p14:creationId xmlns:p14="http://schemas.microsoft.com/office/powerpoint/2010/main" val="222929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539875"/>
            <a:ext cx="14094227" cy="771525"/>
          </a:xfrm>
          <a:prstGeom prst="rect">
            <a:avLst/>
          </a:prstGeom>
        </p:spPr>
        <p:txBody>
          <a:bodyPr lIns="0" tIns="0" rIns="0" bIns="0" rtlCol="0" anchor="t">
            <a:spAutoFit/>
          </a:bodyPr>
          <a:lstStyle/>
          <a:p>
            <a:pPr marL="0" marR="0" lvl="0" indent="0" algn="ctr" defTabSz="914400" rtl="0" eaLnBrk="1" fontAlgn="auto" latinLnBrk="0" hangingPunct="1">
              <a:lnSpc>
                <a:spcPts val="5160"/>
              </a:lnSpc>
              <a:spcBef>
                <a:spcPct val="0"/>
              </a:spcBef>
              <a:spcAft>
                <a:spcPts val="0"/>
              </a:spcAft>
              <a:buClrTx/>
              <a:buSzTx/>
              <a:buFontTx/>
              <a:buNone/>
              <a:tabLst/>
              <a:defRPr/>
            </a:pPr>
            <a:r>
              <a:rPr kumimoji="0" lang="en-US" sz="4300" b="0" i="0" u="none" strike="noStrike" kern="1200" cap="none" spc="0" normalizeH="0" baseline="0" noProof="0">
                <a:ln>
                  <a:noFill/>
                </a:ln>
                <a:solidFill>
                  <a:srgbClr val="FFC331"/>
                </a:solidFill>
                <a:effectLst/>
                <a:uLnTx/>
                <a:uFillTx/>
                <a:latin typeface="Agrandir Narrow Bold"/>
                <a:ea typeface="+mn-ea"/>
                <a:cs typeface="+mn-cs"/>
              </a:rPr>
              <a:t>TIPOS DE PROCESAMIENTO DE SEÑALES BIOMÉDICAS</a:t>
            </a:r>
          </a:p>
        </p:txBody>
      </p:sp>
      <p:sp>
        <p:nvSpPr>
          <p:cNvPr id="3" name="TextBox 3"/>
          <p:cNvSpPr txBox="1"/>
          <p:nvPr/>
        </p:nvSpPr>
        <p:spPr>
          <a:xfrm>
            <a:off x="7073801" y="5934438"/>
            <a:ext cx="4140398"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EXTRACCIÓN DE CARACTERÍSTICAS</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SEGMENTACIÓN DE SEÑALES</a:t>
            </a:r>
          </a:p>
        </p:txBody>
      </p:sp>
      <p:grpSp>
        <p:nvGrpSpPr>
          <p:cNvPr id="4" name="Group 4"/>
          <p:cNvGrpSpPr/>
          <p:nvPr/>
        </p:nvGrpSpPr>
        <p:grpSpPr>
          <a:xfrm>
            <a:off x="7600950" y="3967239"/>
            <a:ext cx="3092631" cy="1723876"/>
            <a:chOff x="0" y="-23812"/>
            <a:chExt cx="814520" cy="454025"/>
          </a:xfrm>
        </p:grpSpPr>
        <p:sp>
          <p:nvSpPr>
            <p:cNvPr id="5" name="Freeform 5"/>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6" name="TextBox 6"/>
            <p:cNvSpPr txBox="1"/>
            <p:nvPr/>
          </p:nvSpPr>
          <p:spPr>
            <a:xfrm>
              <a:off x="172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TEMPORAL</a:t>
              </a:r>
            </a:p>
          </p:txBody>
        </p:sp>
      </p:grpSp>
      <p:grpSp>
        <p:nvGrpSpPr>
          <p:cNvPr id="7" name="Group 7"/>
          <p:cNvGrpSpPr/>
          <p:nvPr/>
        </p:nvGrpSpPr>
        <p:grpSpPr>
          <a:xfrm>
            <a:off x="13019313" y="3967239"/>
            <a:ext cx="3086100" cy="1723876"/>
            <a:chOff x="0" y="-23812"/>
            <a:chExt cx="812800" cy="454025"/>
          </a:xfrm>
        </p:grpSpPr>
        <p:sp>
          <p:nvSpPr>
            <p:cNvPr id="8" name="Freeform 8"/>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9" name="TextBox 9"/>
            <p:cNvSpPr txBox="1"/>
            <p:nvPr/>
          </p:nvSpPr>
          <p:spPr>
            <a:xfrm>
              <a:off x="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ESPACIAL</a:t>
              </a:r>
            </a:p>
          </p:txBody>
        </p:sp>
      </p:grpSp>
      <p:grpSp>
        <p:nvGrpSpPr>
          <p:cNvPr id="10" name="Group 10"/>
          <p:cNvGrpSpPr/>
          <p:nvPr/>
        </p:nvGrpSpPr>
        <p:grpSpPr>
          <a:xfrm>
            <a:off x="2182587" y="3967239"/>
            <a:ext cx="3086100" cy="1723876"/>
            <a:chOff x="0" y="-23812"/>
            <a:chExt cx="812800" cy="454025"/>
          </a:xfrm>
        </p:grpSpPr>
        <p:sp>
          <p:nvSpPr>
            <p:cNvPr id="11" name="Freeform 11"/>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12" name="TextBox 12"/>
            <p:cNvSpPr txBox="1"/>
            <p:nvPr/>
          </p:nvSpPr>
          <p:spPr>
            <a:xfrm>
              <a:off x="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ESPECTRAL</a:t>
              </a:r>
            </a:p>
          </p:txBody>
        </p:sp>
      </p:grpSp>
      <p:sp>
        <p:nvSpPr>
          <p:cNvPr id="13" name="TextBox 13"/>
          <p:cNvSpPr txBox="1"/>
          <p:nvPr/>
        </p:nvSpPr>
        <p:spPr>
          <a:xfrm>
            <a:off x="2011186" y="5934438"/>
            <a:ext cx="3428901"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TRANSFORMADA DE FOURIER</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FILTROS DIGITALES</a:t>
            </a:r>
          </a:p>
        </p:txBody>
      </p:sp>
      <p:sp>
        <p:nvSpPr>
          <p:cNvPr id="14" name="TextBox 14"/>
          <p:cNvSpPr txBox="1"/>
          <p:nvPr/>
        </p:nvSpPr>
        <p:spPr>
          <a:xfrm>
            <a:off x="12358715" y="5862180"/>
            <a:ext cx="4407297"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C331"/>
                </a:solidFill>
                <a:effectLst/>
                <a:uLnTx/>
                <a:uFillTx/>
                <a:latin typeface="+mj-lt"/>
                <a:ea typeface="+mn-ea"/>
                <a:cs typeface="+mn-cs"/>
              </a:rPr>
              <a:t>INDEPENDENT COMPONENT ANALYSIS</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C331"/>
                </a:solidFill>
                <a:effectLst/>
                <a:uLnTx/>
                <a:uFillTx/>
                <a:latin typeface="+mj-lt"/>
                <a:ea typeface="+mn-ea"/>
                <a:cs typeface="+mn-cs"/>
              </a:rPr>
              <a:t>PRINCIPAL COMPONEN ANALYSIS</a:t>
            </a:r>
          </a:p>
        </p:txBody>
      </p:sp>
      <p:sp>
        <p:nvSpPr>
          <p:cNvPr id="15" name="TextBox 15"/>
          <p:cNvSpPr txBox="1"/>
          <p:nvPr/>
        </p:nvSpPr>
        <p:spPr>
          <a:xfrm>
            <a:off x="4537609" y="7140324"/>
            <a:ext cx="3428901" cy="577081"/>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C331"/>
                </a:solidFill>
                <a:effectLst/>
                <a:uLnTx/>
                <a:uFillTx/>
                <a:latin typeface="+mj-lt"/>
                <a:ea typeface="+mn-ea"/>
                <a:cs typeface="+mn-cs"/>
              </a:rPr>
              <a:t>TRANSFORMADA WAVELETS</a:t>
            </a:r>
          </a:p>
        </p:txBody>
      </p:sp>
    </p:spTree>
    <p:extLst>
      <p:ext uri="{BB962C8B-B14F-4D97-AF65-F5344CB8AC3E}">
        <p14:creationId xmlns:p14="http://schemas.microsoft.com/office/powerpoint/2010/main" val="32142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LA TW</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Detección</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de eventos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ruido y artefactos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Frecuencia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aparición de eventos</a:t>
              </a:r>
            </a:p>
          </p:txBody>
        </p:sp>
      </p:grpSp>
    </p:spTree>
    <p:extLst>
      <p:ext uri="{BB962C8B-B14F-4D97-AF65-F5344CB8AC3E}">
        <p14:creationId xmlns:p14="http://schemas.microsoft.com/office/powerpoint/2010/main" val="705464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255388" y="1028700"/>
            <a:ext cx="9777225" cy="8229600"/>
          </a:xfrm>
          <a:custGeom>
            <a:avLst/>
            <a:gdLst/>
            <a:ahLst/>
            <a:cxnLst/>
            <a:rect l="l" t="t" r="r" b="b"/>
            <a:pathLst>
              <a:path w="9777225" h="8229600">
                <a:moveTo>
                  <a:pt x="0" y="0"/>
                </a:moveTo>
                <a:lnTo>
                  <a:pt x="9777224" y="0"/>
                </a:lnTo>
                <a:lnTo>
                  <a:pt x="9777224" y="8229600"/>
                </a:lnTo>
                <a:lnTo>
                  <a:pt x="0" y="8229600"/>
                </a:lnTo>
                <a:lnTo>
                  <a:pt x="0" y="0"/>
                </a:lnTo>
                <a:close/>
              </a:path>
            </a:pathLst>
          </a:custGeom>
          <a:blipFill>
            <a:blip r:embed="rId2"/>
            <a:stretch>
              <a:fillRect/>
            </a:stretch>
          </a:blipFill>
        </p:spPr>
      </p:sp>
      <p:sp>
        <p:nvSpPr>
          <p:cNvPr id="3" name="TextBox 3"/>
          <p:cNvSpPr txBox="1"/>
          <p:nvPr/>
        </p:nvSpPr>
        <p:spPr>
          <a:xfrm>
            <a:off x="8840422" y="9566414"/>
            <a:ext cx="9447578"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Wavelets for EEG Analysis.  Nikesh Bajaj. https://www.intechopen.com/chapters/74032</a:t>
            </a:r>
          </a:p>
        </p:txBody>
      </p:sp>
    </p:spTree>
    <p:extLst>
      <p:ext uri="{BB962C8B-B14F-4D97-AF65-F5344CB8AC3E}">
        <p14:creationId xmlns:p14="http://schemas.microsoft.com/office/powerpoint/2010/main" val="227995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306433" y="2339113"/>
            <a:ext cx="9675135" cy="5608774"/>
          </a:xfrm>
          <a:custGeom>
            <a:avLst/>
            <a:gdLst/>
            <a:ahLst/>
            <a:cxnLst/>
            <a:rect l="l" t="t" r="r" b="b"/>
            <a:pathLst>
              <a:path w="9675135" h="5608774">
                <a:moveTo>
                  <a:pt x="0" y="0"/>
                </a:moveTo>
                <a:lnTo>
                  <a:pt x="9675134" y="0"/>
                </a:lnTo>
                <a:lnTo>
                  <a:pt x="9675134" y="5608774"/>
                </a:lnTo>
                <a:lnTo>
                  <a:pt x="0" y="5608774"/>
                </a:lnTo>
                <a:lnTo>
                  <a:pt x="0" y="0"/>
                </a:lnTo>
                <a:close/>
              </a:path>
            </a:pathLst>
          </a:custGeom>
          <a:blipFill>
            <a:blip r:embed="rId3"/>
            <a:stretch>
              <a:fillRect/>
            </a:stretch>
          </a:blipFill>
        </p:spPr>
      </p:sp>
      <p:sp>
        <p:nvSpPr>
          <p:cNvPr id="3" name="TextBox 3"/>
          <p:cNvSpPr txBox="1"/>
          <p:nvPr/>
        </p:nvSpPr>
        <p:spPr>
          <a:xfrm>
            <a:off x="8840422" y="9566414"/>
            <a:ext cx="9447578"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Wavelets for EEG Analysis.  Nikesh Bajaj. https://www.intechopen.com/chapters/74032</a:t>
            </a:r>
          </a:p>
        </p:txBody>
      </p:sp>
    </p:spTree>
    <p:extLst>
      <p:ext uri="{BB962C8B-B14F-4D97-AF65-F5344CB8AC3E}">
        <p14:creationId xmlns:p14="http://schemas.microsoft.com/office/powerpoint/2010/main" val="290753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306433" y="2339113"/>
            <a:ext cx="9675135" cy="5608774"/>
          </a:xfrm>
          <a:custGeom>
            <a:avLst/>
            <a:gdLst/>
            <a:ahLst/>
            <a:cxnLst/>
            <a:rect l="l" t="t" r="r" b="b"/>
            <a:pathLst>
              <a:path w="9675135" h="5608774">
                <a:moveTo>
                  <a:pt x="0" y="0"/>
                </a:moveTo>
                <a:lnTo>
                  <a:pt x="9675134" y="0"/>
                </a:lnTo>
                <a:lnTo>
                  <a:pt x="9675134" y="5608774"/>
                </a:lnTo>
                <a:lnTo>
                  <a:pt x="0" y="5608774"/>
                </a:lnTo>
                <a:lnTo>
                  <a:pt x="0" y="0"/>
                </a:lnTo>
                <a:close/>
              </a:path>
            </a:pathLst>
          </a:custGeom>
          <a:blipFill>
            <a:blip r:embed="rId3"/>
            <a:stretch>
              <a:fillRect/>
            </a:stretch>
          </a:blipFill>
        </p:spPr>
      </p:sp>
      <p:sp>
        <p:nvSpPr>
          <p:cNvPr id="3" name="Freeform 3"/>
          <p:cNvSpPr/>
          <p:nvPr/>
        </p:nvSpPr>
        <p:spPr>
          <a:xfrm>
            <a:off x="11151268" y="4221884"/>
            <a:ext cx="2830299" cy="1843232"/>
          </a:xfrm>
          <a:custGeom>
            <a:avLst/>
            <a:gdLst/>
            <a:ahLst/>
            <a:cxnLst/>
            <a:rect l="l" t="t" r="r" b="b"/>
            <a:pathLst>
              <a:path w="2830299" h="1843232">
                <a:moveTo>
                  <a:pt x="0" y="0"/>
                </a:moveTo>
                <a:lnTo>
                  <a:pt x="2830299" y="0"/>
                </a:lnTo>
                <a:lnTo>
                  <a:pt x="2830299" y="1843232"/>
                </a:lnTo>
                <a:lnTo>
                  <a:pt x="0" y="18432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4277578" y="4250459"/>
            <a:ext cx="2981722" cy="1606550"/>
          </a:xfrm>
          <a:prstGeom prst="rect">
            <a:avLst/>
          </a:prstGeom>
        </p:spPr>
        <p:txBody>
          <a:bodyPr lIns="0" tIns="0" rIns="0" bIns="0" rtlCol="0" anchor="t">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C4CC"/>
                </a:solidFill>
                <a:effectLst/>
                <a:uLnTx/>
                <a:uFillTx/>
                <a:latin typeface="Arimo Bold"/>
                <a:ea typeface="+mn-ea"/>
                <a:cs typeface="+mn-cs"/>
              </a:rPr>
              <a:t>1. Eliminación</a:t>
            </a:r>
          </a:p>
          <a:p>
            <a:pPr marL="0" marR="0" lvl="0" indent="0" algn="l" defTabSz="914400" rtl="0" eaLnBrk="1" fontAlgn="auto" latinLnBrk="0" hangingPunct="1">
              <a:lnSpc>
                <a:spcPts val="2500"/>
              </a:lnSpc>
              <a:spcBef>
                <a:spcPts val="0"/>
              </a:spcBef>
              <a:spcAft>
                <a:spcPts val="0"/>
              </a:spcAft>
              <a:buClrTx/>
              <a:buSzTx/>
              <a:buFontTx/>
              <a:buNone/>
              <a:tabLst/>
              <a:defRPr/>
            </a:pPr>
            <a:endParaRPr kumimoji="0" lang="en-US" sz="2500" b="0" i="0" u="none" strike="noStrike" kern="1200" cap="none" spc="0" normalizeH="0" baseline="0" noProof="0">
              <a:ln>
                <a:noFill/>
              </a:ln>
              <a:solidFill>
                <a:srgbClr val="00C4CC"/>
              </a:solidFill>
              <a:effectLst/>
              <a:uLnTx/>
              <a:uFillTx/>
              <a:latin typeface="Arimo Bold"/>
              <a:ea typeface="+mn-ea"/>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C4CC"/>
                </a:solidFill>
                <a:effectLst/>
                <a:uLnTx/>
                <a:uFillTx/>
                <a:latin typeface="Arimo Bold"/>
                <a:ea typeface="+mn-ea"/>
                <a:cs typeface="+mn-cs"/>
              </a:rPr>
              <a:t>2. Atenuación lineal</a:t>
            </a:r>
          </a:p>
          <a:p>
            <a:pPr marL="0" marR="0" lvl="0" indent="0" algn="l" defTabSz="914400" rtl="0" eaLnBrk="1" fontAlgn="auto" latinLnBrk="0" hangingPunct="1">
              <a:lnSpc>
                <a:spcPts val="2500"/>
              </a:lnSpc>
              <a:spcBef>
                <a:spcPts val="0"/>
              </a:spcBef>
              <a:spcAft>
                <a:spcPts val="0"/>
              </a:spcAft>
              <a:buClrTx/>
              <a:buSzTx/>
              <a:buFontTx/>
              <a:buNone/>
              <a:tabLst/>
              <a:defRPr/>
            </a:pPr>
            <a:endParaRPr kumimoji="0" lang="en-US" sz="2500" b="0" i="0" u="none" strike="noStrike" kern="1200" cap="none" spc="0" normalizeH="0" baseline="0" noProof="0">
              <a:ln>
                <a:noFill/>
              </a:ln>
              <a:solidFill>
                <a:srgbClr val="00C4CC"/>
              </a:solidFill>
              <a:effectLst/>
              <a:uLnTx/>
              <a:uFillTx/>
              <a:latin typeface="Arimo Bold"/>
              <a:ea typeface="+mn-ea"/>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C4CC"/>
                </a:solidFill>
                <a:effectLst/>
                <a:uLnTx/>
                <a:uFillTx/>
                <a:latin typeface="Arimo Bold"/>
                <a:ea typeface="+mn-ea"/>
                <a:cs typeface="+mn-cs"/>
              </a:rPr>
              <a:t>3. Soft thresholding</a:t>
            </a:r>
          </a:p>
        </p:txBody>
      </p:sp>
      <p:sp>
        <p:nvSpPr>
          <p:cNvPr id="5" name="TextBox 5"/>
          <p:cNvSpPr txBox="1"/>
          <p:nvPr/>
        </p:nvSpPr>
        <p:spPr>
          <a:xfrm>
            <a:off x="8840422" y="9566414"/>
            <a:ext cx="9447578"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Wavelets for EEG Analysis.  Nikesh Bajaj. https://www.intechopen.com/chapters/74032</a:t>
            </a:r>
          </a:p>
        </p:txBody>
      </p:sp>
    </p:spTree>
    <p:extLst>
      <p:ext uri="{BB962C8B-B14F-4D97-AF65-F5344CB8AC3E}">
        <p14:creationId xmlns:p14="http://schemas.microsoft.com/office/powerpoint/2010/main" val="204980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048000" y="1028700"/>
            <a:ext cx="12192000" cy="8229600"/>
          </a:xfrm>
          <a:custGeom>
            <a:avLst/>
            <a:gdLst/>
            <a:ahLst/>
            <a:cxnLst/>
            <a:rect l="l" t="t" r="r" b="b"/>
            <a:pathLst>
              <a:path w="12192000" h="8229600">
                <a:moveTo>
                  <a:pt x="0" y="0"/>
                </a:moveTo>
                <a:lnTo>
                  <a:pt x="12192000" y="0"/>
                </a:lnTo>
                <a:lnTo>
                  <a:pt x="12192000" y="8229600"/>
                </a:lnTo>
                <a:lnTo>
                  <a:pt x="0" y="8229600"/>
                </a:lnTo>
                <a:lnTo>
                  <a:pt x="0" y="0"/>
                </a:lnTo>
                <a:close/>
              </a:path>
            </a:pathLst>
          </a:custGeom>
          <a:blipFill>
            <a:blip r:embed="rId3"/>
            <a:stretch>
              <a:fillRect/>
            </a:stretch>
          </a:blipFill>
        </p:spPr>
      </p:sp>
      <p:sp>
        <p:nvSpPr>
          <p:cNvPr id="3" name="TextBox 3"/>
          <p:cNvSpPr txBox="1"/>
          <p:nvPr/>
        </p:nvSpPr>
        <p:spPr>
          <a:xfrm>
            <a:off x="8840422" y="9566414"/>
            <a:ext cx="9447578"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Wavelets for EEG Analysis.  Nikesh Bajaj. https://www.intechopen.com/chapters/74032</a:t>
            </a:r>
          </a:p>
        </p:txBody>
      </p:sp>
    </p:spTree>
    <p:extLst>
      <p:ext uri="{BB962C8B-B14F-4D97-AF65-F5344CB8AC3E}">
        <p14:creationId xmlns:p14="http://schemas.microsoft.com/office/powerpoint/2010/main" val="2523153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LA TW</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Detección</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de eventos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ruido y artefactos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Frecuencia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aparición de eventos</a:t>
              </a:r>
            </a:p>
          </p:txBody>
        </p:sp>
      </p:grpSp>
    </p:spTree>
    <p:extLst>
      <p:ext uri="{BB962C8B-B14F-4D97-AF65-F5344CB8AC3E}">
        <p14:creationId xmlns:p14="http://schemas.microsoft.com/office/powerpoint/2010/main" val="218094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29110" y="1028700"/>
            <a:ext cx="8429779" cy="8229600"/>
          </a:xfrm>
          <a:custGeom>
            <a:avLst/>
            <a:gdLst/>
            <a:ahLst/>
            <a:cxnLst/>
            <a:rect l="l" t="t" r="r" b="b"/>
            <a:pathLst>
              <a:path w="8429779" h="8229600">
                <a:moveTo>
                  <a:pt x="0" y="0"/>
                </a:moveTo>
                <a:lnTo>
                  <a:pt x="8429780" y="0"/>
                </a:lnTo>
                <a:lnTo>
                  <a:pt x="8429780" y="8229600"/>
                </a:lnTo>
                <a:lnTo>
                  <a:pt x="0" y="8229600"/>
                </a:lnTo>
                <a:lnTo>
                  <a:pt x="0" y="0"/>
                </a:lnTo>
                <a:close/>
              </a:path>
            </a:pathLst>
          </a:custGeom>
          <a:blipFill>
            <a:blip r:embed="rId3"/>
            <a:stretch>
              <a:fillRect/>
            </a:stretch>
          </a:blipFill>
        </p:spPr>
      </p:sp>
      <p:sp>
        <p:nvSpPr>
          <p:cNvPr id="3" name="TextBox 3"/>
          <p:cNvSpPr txBox="1"/>
          <p:nvPr/>
        </p:nvSpPr>
        <p:spPr>
          <a:xfrm>
            <a:off x="8840422" y="9566414"/>
            <a:ext cx="9447578"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Wavelets for EEG Analysis.  Nikesh Bajaj. https://www.intechopen.com/chapters/74032</a:t>
            </a:r>
          </a:p>
        </p:txBody>
      </p:sp>
    </p:spTree>
    <p:extLst>
      <p:ext uri="{BB962C8B-B14F-4D97-AF65-F5344CB8AC3E}">
        <p14:creationId xmlns:p14="http://schemas.microsoft.com/office/powerpoint/2010/main" val="127685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270559" y="2723365"/>
            <a:ext cx="9746881" cy="6160597"/>
          </a:xfrm>
          <a:custGeom>
            <a:avLst/>
            <a:gdLst/>
            <a:ahLst/>
            <a:cxnLst/>
            <a:rect l="l" t="t" r="r" b="b"/>
            <a:pathLst>
              <a:path w="9746881" h="6160597">
                <a:moveTo>
                  <a:pt x="0" y="0"/>
                </a:moveTo>
                <a:lnTo>
                  <a:pt x="9746882" y="0"/>
                </a:lnTo>
                <a:lnTo>
                  <a:pt x="9746882" y="6160597"/>
                </a:lnTo>
                <a:lnTo>
                  <a:pt x="0" y="6160597"/>
                </a:lnTo>
                <a:lnTo>
                  <a:pt x="0" y="0"/>
                </a:lnTo>
                <a:close/>
              </a:path>
            </a:pathLst>
          </a:custGeom>
          <a:blipFill>
            <a:blip r:embed="rId3"/>
            <a:stretch>
              <a:fillRect/>
            </a:stretch>
          </a:blipFill>
        </p:spPr>
      </p:sp>
      <p:sp>
        <p:nvSpPr>
          <p:cNvPr id="3" name="Freeform 3"/>
          <p:cNvSpPr/>
          <p:nvPr/>
        </p:nvSpPr>
        <p:spPr>
          <a:xfrm>
            <a:off x="5486400" y="1403038"/>
            <a:ext cx="7315200" cy="744820"/>
          </a:xfrm>
          <a:custGeom>
            <a:avLst/>
            <a:gdLst/>
            <a:ahLst/>
            <a:cxnLst/>
            <a:rect l="l" t="t" r="r" b="b"/>
            <a:pathLst>
              <a:path w="7315200" h="744820">
                <a:moveTo>
                  <a:pt x="0" y="0"/>
                </a:moveTo>
                <a:lnTo>
                  <a:pt x="7315200" y="0"/>
                </a:lnTo>
                <a:lnTo>
                  <a:pt x="7315200" y="744820"/>
                </a:lnTo>
                <a:lnTo>
                  <a:pt x="0" y="7448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7286625" y="1540498"/>
            <a:ext cx="3714750" cy="422275"/>
          </a:xfrm>
          <a:prstGeom prst="rect">
            <a:avLst/>
          </a:prstGeom>
        </p:spPr>
        <p:txBody>
          <a:bodyPr lIns="0" tIns="0" rIns="0" bIns="0" rtlCol="0" anchor="t">
            <a:spAutoFit/>
          </a:bodyPr>
          <a:lstStyle/>
          <a:p>
            <a:pPr marL="0" marR="0" lvl="0" indent="0" algn="ctr"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000000"/>
                </a:solidFill>
                <a:effectLst/>
                <a:uLnTx/>
                <a:uFillTx/>
                <a:latin typeface="Open Sans"/>
                <a:ea typeface="+mn-ea"/>
                <a:cs typeface="+mn-cs"/>
              </a:rPr>
              <a:t>docs.scipy.org/doc/scipy/</a:t>
            </a:r>
          </a:p>
        </p:txBody>
      </p:sp>
      <p:sp>
        <p:nvSpPr>
          <p:cNvPr id="5" name="Freeform 2"/>
          <p:cNvSpPr>
            <a:spLocks noChangeAspect="1"/>
          </p:cNvSpPr>
          <p:nvPr/>
        </p:nvSpPr>
        <p:spPr>
          <a:xfrm>
            <a:off x="533400" y="336296"/>
            <a:ext cx="1459084" cy="1451126"/>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extLst>
      <p:ext uri="{BB962C8B-B14F-4D97-AF65-F5344CB8AC3E}">
        <p14:creationId xmlns:p14="http://schemas.microsoft.com/office/powerpoint/2010/main" val="2140051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86400" y="1403038"/>
            <a:ext cx="7315200" cy="744820"/>
          </a:xfrm>
          <a:custGeom>
            <a:avLst/>
            <a:gdLst/>
            <a:ahLst/>
            <a:cxnLst/>
            <a:rect l="l" t="t" r="r" b="b"/>
            <a:pathLst>
              <a:path w="7315200" h="744820">
                <a:moveTo>
                  <a:pt x="0" y="0"/>
                </a:moveTo>
                <a:lnTo>
                  <a:pt x="7315200" y="0"/>
                </a:lnTo>
                <a:lnTo>
                  <a:pt x="7315200" y="744820"/>
                </a:lnTo>
                <a:lnTo>
                  <a:pt x="0" y="7448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4079948" y="2681391"/>
            <a:ext cx="10128104" cy="6301385"/>
          </a:xfrm>
          <a:custGeom>
            <a:avLst/>
            <a:gdLst/>
            <a:ahLst/>
            <a:cxnLst/>
            <a:rect l="l" t="t" r="r" b="b"/>
            <a:pathLst>
              <a:path w="10128104" h="6301385">
                <a:moveTo>
                  <a:pt x="0" y="0"/>
                </a:moveTo>
                <a:lnTo>
                  <a:pt x="10128104" y="0"/>
                </a:lnTo>
                <a:lnTo>
                  <a:pt x="10128104" y="6301386"/>
                </a:lnTo>
                <a:lnTo>
                  <a:pt x="0" y="6301386"/>
                </a:lnTo>
                <a:lnTo>
                  <a:pt x="0" y="0"/>
                </a:lnTo>
                <a:close/>
              </a:path>
            </a:pathLst>
          </a:custGeom>
          <a:blipFill>
            <a:blip r:embed="rId5"/>
            <a:stretch>
              <a:fillRect/>
            </a:stretch>
          </a:blipFill>
        </p:spPr>
      </p:sp>
      <p:sp>
        <p:nvSpPr>
          <p:cNvPr id="4" name="TextBox 4"/>
          <p:cNvSpPr txBox="1"/>
          <p:nvPr/>
        </p:nvSpPr>
        <p:spPr>
          <a:xfrm>
            <a:off x="6578699" y="1530973"/>
            <a:ext cx="5130602" cy="431799"/>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0000"/>
                </a:solidFill>
                <a:effectLst/>
                <a:uLnTx/>
                <a:uFillTx/>
                <a:latin typeface="Open Sans"/>
                <a:ea typeface="+mn-ea"/>
                <a:cs typeface="+mn-cs"/>
              </a:rPr>
              <a:t>https://pywavelets.readthedocs.io/</a:t>
            </a:r>
          </a:p>
        </p:txBody>
      </p:sp>
      <p:sp>
        <p:nvSpPr>
          <p:cNvPr id="5" name="Freeform 2"/>
          <p:cNvSpPr>
            <a:spLocks noChangeAspect="1"/>
          </p:cNvSpPr>
          <p:nvPr/>
        </p:nvSpPr>
        <p:spPr>
          <a:xfrm>
            <a:off x="533400" y="336296"/>
            <a:ext cx="1459084" cy="1451126"/>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extLst>
      <p:ext uri="{BB962C8B-B14F-4D97-AF65-F5344CB8AC3E}">
        <p14:creationId xmlns:p14="http://schemas.microsoft.com/office/powerpoint/2010/main" val="3162370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sp>
        <p:nvSpPr>
          <p:cNvPr id="2" name="Freeform 2"/>
          <p:cNvSpPr/>
          <p:nvPr/>
        </p:nvSpPr>
        <p:spPr>
          <a:xfrm>
            <a:off x="3533696" y="3613417"/>
            <a:ext cx="11220608" cy="3060166"/>
          </a:xfrm>
          <a:custGeom>
            <a:avLst/>
            <a:gdLst/>
            <a:ahLst/>
            <a:cxnLst/>
            <a:rect l="l" t="t" r="r" b="b"/>
            <a:pathLst>
              <a:path w="11220608" h="3060166">
                <a:moveTo>
                  <a:pt x="0" y="0"/>
                </a:moveTo>
                <a:lnTo>
                  <a:pt x="11220608" y="0"/>
                </a:lnTo>
                <a:lnTo>
                  <a:pt x="11220608" y="3060166"/>
                </a:lnTo>
                <a:lnTo>
                  <a:pt x="0" y="30601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556931" y="2522641"/>
            <a:ext cx="869582" cy="869582"/>
          </a:xfrm>
          <a:custGeom>
            <a:avLst/>
            <a:gdLst/>
            <a:ahLst/>
            <a:cxnLst/>
            <a:rect l="l" t="t" r="r" b="b"/>
            <a:pathLst>
              <a:path w="869582" h="869582">
                <a:moveTo>
                  <a:pt x="0" y="0"/>
                </a:moveTo>
                <a:lnTo>
                  <a:pt x="869582" y="0"/>
                </a:lnTo>
                <a:lnTo>
                  <a:pt x="869582" y="869582"/>
                </a:lnTo>
                <a:lnTo>
                  <a:pt x="0" y="869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167501" y="6671197"/>
            <a:ext cx="518023" cy="524643"/>
          </a:xfrm>
          <a:custGeom>
            <a:avLst/>
            <a:gdLst/>
            <a:ahLst/>
            <a:cxnLst/>
            <a:rect l="l" t="t" r="r" b="b"/>
            <a:pathLst>
              <a:path w="518023" h="524643">
                <a:moveTo>
                  <a:pt x="0" y="0"/>
                </a:moveTo>
                <a:lnTo>
                  <a:pt x="518024" y="0"/>
                </a:lnTo>
                <a:lnTo>
                  <a:pt x="518024" y="524643"/>
                </a:lnTo>
                <a:lnTo>
                  <a:pt x="0" y="524643"/>
                </a:lnTo>
                <a:lnTo>
                  <a:pt x="0" y="0"/>
                </a:lnTo>
                <a:close/>
              </a:path>
            </a:pathLst>
          </a:custGeom>
          <a:blipFill>
            <a:blip r:embed="rId7">
              <a:extLst>
                <a:ext uri="{96DAC541-7B7A-43D3-8B79-37D633B846F1}">
                  <asvg:svgBlip xmlns:asvg="http://schemas.microsoft.com/office/drawing/2016/SVG/main" xmlns="" r:embed="rId8"/>
                </a:ext>
              </a:extLst>
            </a:blip>
            <a:stretch>
              <a:fillRect t="-69177" r="-71338"/>
            </a:stretch>
          </a:blipFill>
        </p:spPr>
      </p:sp>
      <p:sp>
        <p:nvSpPr>
          <p:cNvPr id="5" name="Freeform 5"/>
          <p:cNvSpPr/>
          <p:nvPr/>
        </p:nvSpPr>
        <p:spPr>
          <a:xfrm>
            <a:off x="14861487" y="6933518"/>
            <a:ext cx="869582" cy="869582"/>
          </a:xfrm>
          <a:custGeom>
            <a:avLst/>
            <a:gdLst/>
            <a:ahLst/>
            <a:cxnLst/>
            <a:rect l="l" t="t" r="r" b="b"/>
            <a:pathLst>
              <a:path w="869582" h="869582">
                <a:moveTo>
                  <a:pt x="0" y="0"/>
                </a:moveTo>
                <a:lnTo>
                  <a:pt x="869582" y="0"/>
                </a:lnTo>
                <a:lnTo>
                  <a:pt x="869582" y="869582"/>
                </a:lnTo>
                <a:lnTo>
                  <a:pt x="0" y="869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0706282">
            <a:off x="14602475" y="3129902"/>
            <a:ext cx="518023" cy="524643"/>
          </a:xfrm>
          <a:custGeom>
            <a:avLst/>
            <a:gdLst/>
            <a:ahLst/>
            <a:cxnLst/>
            <a:rect l="l" t="t" r="r" b="b"/>
            <a:pathLst>
              <a:path w="518023" h="524643">
                <a:moveTo>
                  <a:pt x="0" y="0"/>
                </a:moveTo>
                <a:lnTo>
                  <a:pt x="518024" y="0"/>
                </a:lnTo>
                <a:lnTo>
                  <a:pt x="518024" y="524643"/>
                </a:lnTo>
                <a:lnTo>
                  <a:pt x="0" y="524643"/>
                </a:lnTo>
                <a:lnTo>
                  <a:pt x="0" y="0"/>
                </a:lnTo>
                <a:close/>
              </a:path>
            </a:pathLst>
          </a:custGeom>
          <a:blipFill>
            <a:blip r:embed="rId7">
              <a:extLst>
                <a:ext uri="{96DAC541-7B7A-43D3-8B79-37D633B846F1}">
                  <asvg:svgBlip xmlns:asvg="http://schemas.microsoft.com/office/drawing/2016/SVG/main" xmlns="" r:embed="rId8"/>
                </a:ext>
              </a:extLst>
            </a:blip>
            <a:stretch>
              <a:fillRect t="-69177" r="-71338"/>
            </a:stretch>
          </a:blipFill>
        </p:spPr>
      </p:sp>
      <p:sp>
        <p:nvSpPr>
          <p:cNvPr id="7" name="Freeform 7"/>
          <p:cNvSpPr/>
          <p:nvPr/>
        </p:nvSpPr>
        <p:spPr>
          <a:xfrm flipH="1">
            <a:off x="15731069" y="606951"/>
            <a:ext cx="1969402" cy="1915691"/>
          </a:xfrm>
          <a:custGeom>
            <a:avLst/>
            <a:gdLst/>
            <a:ahLst/>
            <a:cxnLst/>
            <a:rect l="l" t="t" r="r" b="b"/>
            <a:pathLst>
              <a:path w="1969402" h="1915691">
                <a:moveTo>
                  <a:pt x="1969401" y="0"/>
                </a:moveTo>
                <a:lnTo>
                  <a:pt x="0" y="0"/>
                </a:lnTo>
                <a:lnTo>
                  <a:pt x="0" y="1915690"/>
                </a:lnTo>
                <a:lnTo>
                  <a:pt x="1969401" y="1915690"/>
                </a:lnTo>
                <a:lnTo>
                  <a:pt x="1969401"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flipV="1">
            <a:off x="587530" y="7803100"/>
            <a:ext cx="1969402" cy="1915691"/>
          </a:xfrm>
          <a:custGeom>
            <a:avLst/>
            <a:gdLst/>
            <a:ahLst/>
            <a:cxnLst/>
            <a:rect l="l" t="t" r="r" b="b"/>
            <a:pathLst>
              <a:path w="1969402" h="1915691">
                <a:moveTo>
                  <a:pt x="0" y="1915691"/>
                </a:moveTo>
                <a:lnTo>
                  <a:pt x="1969401" y="1915691"/>
                </a:lnTo>
                <a:lnTo>
                  <a:pt x="1969401" y="0"/>
                </a:lnTo>
                <a:lnTo>
                  <a:pt x="0" y="0"/>
                </a:lnTo>
                <a:lnTo>
                  <a:pt x="0" y="1915691"/>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3689052" y="3765550"/>
            <a:ext cx="10909896" cy="268922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FFFFFF"/>
                </a:solidFill>
                <a:effectLst/>
                <a:uLnTx/>
                <a:uFillTx/>
                <a:latin typeface="Agrandir Narrow Bold"/>
                <a:ea typeface="+mn-ea"/>
                <a:cs typeface="+mn-cs"/>
              </a:rPr>
              <a:t>ANÁLISIS DE COMPONENTES PRINCIPALES</a:t>
            </a:r>
          </a:p>
        </p:txBody>
      </p:sp>
    </p:spTree>
    <p:extLst>
      <p:ext uri="{BB962C8B-B14F-4D97-AF65-F5344CB8AC3E}">
        <p14:creationId xmlns:p14="http://schemas.microsoft.com/office/powerpoint/2010/main" val="417551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539875"/>
            <a:ext cx="14094227" cy="771525"/>
          </a:xfrm>
          <a:prstGeom prst="rect">
            <a:avLst/>
          </a:prstGeom>
        </p:spPr>
        <p:txBody>
          <a:bodyPr lIns="0" tIns="0" rIns="0" bIns="0" rtlCol="0" anchor="t">
            <a:spAutoFit/>
          </a:bodyPr>
          <a:lstStyle/>
          <a:p>
            <a:pPr marL="0" marR="0" lvl="0" indent="0" algn="ctr" defTabSz="914400" rtl="0" eaLnBrk="1" fontAlgn="auto" latinLnBrk="0" hangingPunct="1">
              <a:lnSpc>
                <a:spcPts val="5160"/>
              </a:lnSpc>
              <a:spcBef>
                <a:spcPct val="0"/>
              </a:spcBef>
              <a:spcAft>
                <a:spcPts val="0"/>
              </a:spcAft>
              <a:buClrTx/>
              <a:buSzTx/>
              <a:buFontTx/>
              <a:buNone/>
              <a:tabLst/>
              <a:defRPr/>
            </a:pPr>
            <a:r>
              <a:rPr kumimoji="0" lang="en-US" sz="4300" b="0" i="0" u="none" strike="noStrike" kern="1200" cap="none" spc="0" normalizeH="0" baseline="0" noProof="0">
                <a:ln>
                  <a:noFill/>
                </a:ln>
                <a:solidFill>
                  <a:srgbClr val="FFC331"/>
                </a:solidFill>
                <a:effectLst/>
                <a:uLnTx/>
                <a:uFillTx/>
                <a:latin typeface="Agrandir Narrow Bold"/>
                <a:ea typeface="+mn-ea"/>
                <a:cs typeface="+mn-cs"/>
              </a:rPr>
              <a:t>TIPOS DE PROCESAMIENTO DE SEÑALES BIOMÉDICAS</a:t>
            </a:r>
          </a:p>
        </p:txBody>
      </p:sp>
      <p:grpSp>
        <p:nvGrpSpPr>
          <p:cNvPr id="16" name="Group 10"/>
          <p:cNvGrpSpPr/>
          <p:nvPr/>
        </p:nvGrpSpPr>
        <p:grpSpPr>
          <a:xfrm>
            <a:off x="2182587" y="3967239"/>
            <a:ext cx="3086100" cy="1723876"/>
            <a:chOff x="0" y="-23812"/>
            <a:chExt cx="812800" cy="454025"/>
          </a:xfrm>
        </p:grpSpPr>
        <p:sp>
          <p:nvSpPr>
            <p:cNvPr id="17" name="Freeform 11"/>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18" name="TextBox 12"/>
            <p:cNvSpPr txBox="1"/>
            <p:nvPr/>
          </p:nvSpPr>
          <p:spPr>
            <a:xfrm>
              <a:off x="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ESPECTRAL</a:t>
              </a:r>
            </a:p>
          </p:txBody>
        </p:sp>
      </p:grpSp>
      <p:sp>
        <p:nvSpPr>
          <p:cNvPr id="19" name="TextBox 13"/>
          <p:cNvSpPr txBox="1"/>
          <p:nvPr/>
        </p:nvSpPr>
        <p:spPr>
          <a:xfrm>
            <a:off x="2011186" y="5934438"/>
            <a:ext cx="3428901"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TRANSFORMADA DE FOURIER</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FILTROS DIGITALES</a:t>
            </a:r>
          </a:p>
        </p:txBody>
      </p:sp>
    </p:spTree>
    <p:extLst>
      <p:ext uri="{BB962C8B-B14F-4D97-AF65-F5344CB8AC3E}">
        <p14:creationId xmlns:p14="http://schemas.microsoft.com/office/powerpoint/2010/main" val="124677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94920" y="2493349"/>
            <a:ext cx="5300301" cy="5300301"/>
          </a:xfrm>
          <a:custGeom>
            <a:avLst/>
            <a:gdLst/>
            <a:ahLst/>
            <a:cxnLst/>
            <a:rect l="l" t="t" r="r" b="b"/>
            <a:pathLst>
              <a:path w="5300301" h="5300301">
                <a:moveTo>
                  <a:pt x="0" y="0"/>
                </a:moveTo>
                <a:lnTo>
                  <a:pt x="5300301" y="0"/>
                </a:lnTo>
                <a:lnTo>
                  <a:pt x="5300301" y="5300302"/>
                </a:lnTo>
                <a:lnTo>
                  <a:pt x="0" y="5300302"/>
                </a:lnTo>
                <a:lnTo>
                  <a:pt x="0" y="0"/>
                </a:lnTo>
                <a:close/>
              </a:path>
            </a:pathLst>
          </a:custGeom>
          <a:blipFill>
            <a:blip r:embed="rId3"/>
            <a:stretch>
              <a:fillRect/>
            </a:stretch>
          </a:blipFill>
        </p:spPr>
      </p:sp>
      <p:sp>
        <p:nvSpPr>
          <p:cNvPr id="3" name="Freeform 3"/>
          <p:cNvSpPr/>
          <p:nvPr/>
        </p:nvSpPr>
        <p:spPr>
          <a:xfrm>
            <a:off x="7467494" y="2493349"/>
            <a:ext cx="761316" cy="5300301"/>
          </a:xfrm>
          <a:custGeom>
            <a:avLst/>
            <a:gdLst/>
            <a:ahLst/>
            <a:cxnLst/>
            <a:rect l="l" t="t" r="r" b="b"/>
            <a:pathLst>
              <a:path w="761316" h="5300301">
                <a:moveTo>
                  <a:pt x="0" y="0"/>
                </a:moveTo>
                <a:lnTo>
                  <a:pt x="761316" y="0"/>
                </a:lnTo>
                <a:lnTo>
                  <a:pt x="761316" y="5300302"/>
                </a:lnTo>
                <a:lnTo>
                  <a:pt x="0" y="53003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4192779" y="4659313"/>
            <a:ext cx="2712740" cy="863599"/>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Open Sans"/>
                <a:ea typeface="+mn-ea"/>
                <a:cs typeface="+mn-cs"/>
              </a:rPr>
              <a:t>L canales</a:t>
            </a:r>
          </a:p>
        </p:txBody>
      </p:sp>
    </p:spTree>
    <p:extLst>
      <p:ext uri="{BB962C8B-B14F-4D97-AF65-F5344CB8AC3E}">
        <p14:creationId xmlns:p14="http://schemas.microsoft.com/office/powerpoint/2010/main" val="908663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94920" y="2493349"/>
            <a:ext cx="5300301" cy="719191"/>
          </a:xfrm>
          <a:custGeom>
            <a:avLst/>
            <a:gdLst/>
            <a:ahLst/>
            <a:cxnLst/>
            <a:rect l="l" t="t" r="r" b="b"/>
            <a:pathLst>
              <a:path w="5300301" h="719191">
                <a:moveTo>
                  <a:pt x="0" y="0"/>
                </a:moveTo>
                <a:lnTo>
                  <a:pt x="5300301" y="0"/>
                </a:lnTo>
                <a:lnTo>
                  <a:pt x="5300301" y="719192"/>
                </a:lnTo>
                <a:lnTo>
                  <a:pt x="0" y="719192"/>
                </a:lnTo>
                <a:lnTo>
                  <a:pt x="0" y="0"/>
                </a:lnTo>
                <a:close/>
              </a:path>
            </a:pathLst>
          </a:custGeom>
          <a:blipFill>
            <a:blip r:embed="rId3"/>
            <a:stretch>
              <a:fillRect b="-636980"/>
            </a:stretch>
          </a:blipFill>
        </p:spPr>
      </p:sp>
      <p:sp>
        <p:nvSpPr>
          <p:cNvPr id="3" name="Freeform 3"/>
          <p:cNvSpPr/>
          <p:nvPr/>
        </p:nvSpPr>
        <p:spPr>
          <a:xfrm>
            <a:off x="7467494" y="2493349"/>
            <a:ext cx="761316" cy="5300301"/>
          </a:xfrm>
          <a:custGeom>
            <a:avLst/>
            <a:gdLst/>
            <a:ahLst/>
            <a:cxnLst/>
            <a:rect l="l" t="t" r="r" b="b"/>
            <a:pathLst>
              <a:path w="761316" h="5300301">
                <a:moveTo>
                  <a:pt x="0" y="0"/>
                </a:moveTo>
                <a:lnTo>
                  <a:pt x="761316" y="0"/>
                </a:lnTo>
                <a:lnTo>
                  <a:pt x="761316" y="5300302"/>
                </a:lnTo>
                <a:lnTo>
                  <a:pt x="0" y="53003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4070938" y="4659313"/>
            <a:ext cx="2956421" cy="863599"/>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Open Sans"/>
                <a:ea typeface="+mn-ea"/>
                <a:cs typeface="+mn-cs"/>
              </a:rPr>
              <a:t>M canales</a:t>
            </a:r>
          </a:p>
        </p:txBody>
      </p:sp>
      <p:sp>
        <p:nvSpPr>
          <p:cNvPr id="5" name="Freeform 5"/>
          <p:cNvSpPr/>
          <p:nvPr/>
        </p:nvSpPr>
        <p:spPr>
          <a:xfrm>
            <a:off x="8794920" y="3650753"/>
            <a:ext cx="5300301" cy="925114"/>
          </a:xfrm>
          <a:custGeom>
            <a:avLst/>
            <a:gdLst/>
            <a:ahLst/>
            <a:cxnLst/>
            <a:rect l="l" t="t" r="r" b="b"/>
            <a:pathLst>
              <a:path w="5300301" h="925114">
                <a:moveTo>
                  <a:pt x="0" y="0"/>
                </a:moveTo>
                <a:lnTo>
                  <a:pt x="5300301" y="0"/>
                </a:lnTo>
                <a:lnTo>
                  <a:pt x="5300301" y="925114"/>
                </a:lnTo>
                <a:lnTo>
                  <a:pt x="0" y="925114"/>
                </a:lnTo>
                <a:lnTo>
                  <a:pt x="0" y="0"/>
                </a:lnTo>
                <a:close/>
              </a:path>
            </a:pathLst>
          </a:custGeom>
          <a:blipFill>
            <a:blip r:embed="rId3"/>
            <a:stretch>
              <a:fillRect t="-127056" b="-345878"/>
            </a:stretch>
          </a:blipFill>
        </p:spPr>
      </p:sp>
      <p:sp>
        <p:nvSpPr>
          <p:cNvPr id="6" name="Freeform 6"/>
          <p:cNvSpPr/>
          <p:nvPr/>
        </p:nvSpPr>
        <p:spPr>
          <a:xfrm>
            <a:off x="8794920" y="5062769"/>
            <a:ext cx="5300301" cy="316486"/>
          </a:xfrm>
          <a:custGeom>
            <a:avLst/>
            <a:gdLst/>
            <a:ahLst/>
            <a:cxnLst/>
            <a:rect l="l" t="t" r="r" b="b"/>
            <a:pathLst>
              <a:path w="5300301" h="316486">
                <a:moveTo>
                  <a:pt x="0" y="0"/>
                </a:moveTo>
                <a:lnTo>
                  <a:pt x="5300301" y="0"/>
                </a:lnTo>
                <a:lnTo>
                  <a:pt x="5300301" y="316487"/>
                </a:lnTo>
                <a:lnTo>
                  <a:pt x="0" y="316487"/>
                </a:lnTo>
                <a:lnTo>
                  <a:pt x="0" y="0"/>
                </a:lnTo>
                <a:close/>
              </a:path>
            </a:pathLst>
          </a:custGeom>
          <a:blipFill>
            <a:blip r:embed="rId3"/>
            <a:stretch>
              <a:fillRect t="-809877" b="-764854"/>
            </a:stretch>
          </a:blipFill>
        </p:spPr>
      </p:sp>
      <p:sp>
        <p:nvSpPr>
          <p:cNvPr id="7" name="Freeform 7"/>
          <p:cNvSpPr/>
          <p:nvPr/>
        </p:nvSpPr>
        <p:spPr>
          <a:xfrm>
            <a:off x="8794920" y="6198928"/>
            <a:ext cx="5300301" cy="573213"/>
          </a:xfrm>
          <a:custGeom>
            <a:avLst/>
            <a:gdLst/>
            <a:ahLst/>
            <a:cxnLst/>
            <a:rect l="l" t="t" r="r" b="b"/>
            <a:pathLst>
              <a:path w="5300301" h="573213">
                <a:moveTo>
                  <a:pt x="0" y="0"/>
                </a:moveTo>
                <a:lnTo>
                  <a:pt x="5300301" y="0"/>
                </a:lnTo>
                <a:lnTo>
                  <a:pt x="5300301" y="573213"/>
                </a:lnTo>
                <a:lnTo>
                  <a:pt x="0" y="573213"/>
                </a:lnTo>
                <a:lnTo>
                  <a:pt x="0" y="0"/>
                </a:lnTo>
                <a:close/>
              </a:path>
            </a:pathLst>
          </a:custGeom>
          <a:blipFill>
            <a:blip r:embed="rId3"/>
            <a:stretch>
              <a:fillRect t="-642617" b="-182047"/>
            </a:stretch>
          </a:blipFill>
        </p:spPr>
      </p:sp>
      <p:sp>
        <p:nvSpPr>
          <p:cNvPr id="8" name="Freeform 8"/>
          <p:cNvSpPr/>
          <p:nvPr/>
        </p:nvSpPr>
        <p:spPr>
          <a:xfrm>
            <a:off x="8794920" y="7468184"/>
            <a:ext cx="5300301" cy="315319"/>
          </a:xfrm>
          <a:custGeom>
            <a:avLst/>
            <a:gdLst/>
            <a:ahLst/>
            <a:cxnLst/>
            <a:rect l="l" t="t" r="r" b="b"/>
            <a:pathLst>
              <a:path w="5300301" h="315319">
                <a:moveTo>
                  <a:pt x="0" y="0"/>
                </a:moveTo>
                <a:lnTo>
                  <a:pt x="5300301" y="0"/>
                </a:lnTo>
                <a:lnTo>
                  <a:pt x="5300301" y="315319"/>
                </a:lnTo>
                <a:lnTo>
                  <a:pt x="0" y="315319"/>
                </a:lnTo>
                <a:lnTo>
                  <a:pt x="0" y="0"/>
                </a:lnTo>
                <a:close/>
              </a:path>
            </a:pathLst>
          </a:custGeom>
          <a:blipFill>
            <a:blip r:embed="rId3"/>
            <a:stretch>
              <a:fillRect t="-1580934"/>
            </a:stretch>
          </a:blipFill>
        </p:spPr>
      </p:sp>
    </p:spTree>
    <p:extLst>
      <p:ext uri="{BB962C8B-B14F-4D97-AF65-F5344CB8AC3E}">
        <p14:creationId xmlns:p14="http://schemas.microsoft.com/office/powerpoint/2010/main" val="3466010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355293" y="2071578"/>
            <a:ext cx="9577414" cy="2095500"/>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pen Sans Bold"/>
                <a:ea typeface="+mn-ea"/>
                <a:cs typeface="+mn-cs"/>
              </a:rPr>
              <a:t>Descubrir la </a:t>
            </a:r>
            <a:r>
              <a:rPr kumimoji="0" lang="en-US" sz="6000" b="0" i="0" u="none" strike="noStrike" kern="1200" cap="none" spc="0" normalizeH="0" baseline="0" noProof="0">
                <a:ln>
                  <a:noFill/>
                </a:ln>
                <a:solidFill>
                  <a:srgbClr val="00C4CC"/>
                </a:solidFill>
                <a:effectLst/>
                <a:uLnTx/>
                <a:uFillTx/>
                <a:latin typeface="Open Sans Bold"/>
                <a:ea typeface="+mn-ea"/>
                <a:cs typeface="+mn-cs"/>
              </a:rPr>
              <a:t>variabilidad estadística</a:t>
            </a:r>
            <a:r>
              <a:rPr kumimoji="0" lang="en-US" sz="6000" b="0" i="0" u="none" strike="noStrike" kern="1200" cap="none" spc="0" normalizeH="0" baseline="0" noProof="0">
                <a:ln>
                  <a:noFill/>
                </a:ln>
                <a:solidFill>
                  <a:srgbClr val="FFFFFF"/>
                </a:solidFill>
                <a:effectLst/>
                <a:uLnTx/>
                <a:uFillTx/>
                <a:latin typeface="Open Sans Bold"/>
                <a:ea typeface="+mn-ea"/>
                <a:cs typeface="+mn-cs"/>
              </a:rPr>
              <a:t> en los datos.</a:t>
            </a:r>
          </a:p>
        </p:txBody>
      </p:sp>
      <p:sp>
        <p:nvSpPr>
          <p:cNvPr id="3" name="TextBox 3"/>
          <p:cNvSpPr txBox="1"/>
          <p:nvPr/>
        </p:nvSpPr>
        <p:spPr>
          <a:xfrm>
            <a:off x="4355293" y="6005622"/>
            <a:ext cx="9577414" cy="2095500"/>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Open Sans Bold"/>
                <a:ea typeface="+mn-ea"/>
                <a:cs typeface="+mn-cs"/>
              </a:rPr>
              <a:t>Reducir dimensionalidad</a:t>
            </a:r>
            <a:r>
              <a:rPr kumimoji="0" lang="en-US" sz="6000" b="0" i="0" u="none" strike="noStrike" kern="1200" cap="none" spc="0" normalizeH="0" baseline="0" noProof="0">
                <a:ln>
                  <a:noFill/>
                </a:ln>
                <a:solidFill>
                  <a:srgbClr val="FFFFFF"/>
                </a:solidFill>
                <a:effectLst/>
                <a:uLnTx/>
                <a:uFillTx/>
                <a:latin typeface="Open Sans Bold"/>
                <a:ea typeface="+mn-ea"/>
                <a:cs typeface="+mn-cs"/>
              </a:rPr>
              <a:t> de los datos.</a:t>
            </a:r>
          </a:p>
        </p:txBody>
      </p:sp>
    </p:spTree>
    <p:extLst>
      <p:ext uri="{BB962C8B-B14F-4D97-AF65-F5344CB8AC3E}">
        <p14:creationId xmlns:p14="http://schemas.microsoft.com/office/powerpoint/2010/main" val="1509717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253609" y="1557213"/>
            <a:ext cx="9780781" cy="7172573"/>
          </a:xfrm>
          <a:custGeom>
            <a:avLst/>
            <a:gdLst/>
            <a:ahLst/>
            <a:cxnLst/>
            <a:rect l="l" t="t" r="r" b="b"/>
            <a:pathLst>
              <a:path w="9780781" h="7172573">
                <a:moveTo>
                  <a:pt x="0" y="0"/>
                </a:moveTo>
                <a:lnTo>
                  <a:pt x="9780782" y="0"/>
                </a:lnTo>
                <a:lnTo>
                  <a:pt x="9780782" y="7172574"/>
                </a:lnTo>
                <a:lnTo>
                  <a:pt x="0" y="7172574"/>
                </a:lnTo>
                <a:lnTo>
                  <a:pt x="0" y="0"/>
                </a:lnTo>
                <a:close/>
              </a:path>
            </a:pathLst>
          </a:custGeom>
          <a:blipFill>
            <a:blip r:embed="rId3"/>
            <a:stretch>
              <a:fillRect/>
            </a:stretch>
          </a:blipFill>
        </p:spPr>
      </p:sp>
    </p:spTree>
    <p:extLst>
      <p:ext uri="{BB962C8B-B14F-4D97-AF65-F5344CB8AC3E}">
        <p14:creationId xmlns:p14="http://schemas.microsoft.com/office/powerpoint/2010/main" val="3072278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12634" y="1028700"/>
            <a:ext cx="11262732" cy="8229600"/>
          </a:xfrm>
          <a:custGeom>
            <a:avLst/>
            <a:gdLst/>
            <a:ahLst/>
            <a:cxnLst/>
            <a:rect l="l" t="t" r="r" b="b"/>
            <a:pathLst>
              <a:path w="11262732" h="8229600">
                <a:moveTo>
                  <a:pt x="0" y="0"/>
                </a:moveTo>
                <a:lnTo>
                  <a:pt x="11262732" y="0"/>
                </a:lnTo>
                <a:lnTo>
                  <a:pt x="11262732" y="8229600"/>
                </a:lnTo>
                <a:lnTo>
                  <a:pt x="0" y="8229600"/>
                </a:lnTo>
                <a:lnTo>
                  <a:pt x="0" y="0"/>
                </a:lnTo>
                <a:close/>
              </a:path>
            </a:pathLst>
          </a:custGeom>
          <a:blipFill>
            <a:blip r:embed="rId3"/>
            <a:stretch>
              <a:fillRect/>
            </a:stretch>
          </a:blipFill>
        </p:spPr>
      </p:sp>
    </p:spTree>
    <p:extLst>
      <p:ext uri="{BB962C8B-B14F-4D97-AF65-F5344CB8AC3E}">
        <p14:creationId xmlns:p14="http://schemas.microsoft.com/office/powerpoint/2010/main" val="1484769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94920" y="2493349"/>
            <a:ext cx="5300301" cy="5300301"/>
          </a:xfrm>
          <a:custGeom>
            <a:avLst/>
            <a:gdLst/>
            <a:ahLst/>
            <a:cxnLst/>
            <a:rect l="l" t="t" r="r" b="b"/>
            <a:pathLst>
              <a:path w="5300301" h="5300301">
                <a:moveTo>
                  <a:pt x="0" y="0"/>
                </a:moveTo>
                <a:lnTo>
                  <a:pt x="5300301" y="0"/>
                </a:lnTo>
                <a:lnTo>
                  <a:pt x="5300301" y="5300302"/>
                </a:lnTo>
                <a:lnTo>
                  <a:pt x="0" y="5300302"/>
                </a:lnTo>
                <a:lnTo>
                  <a:pt x="0" y="0"/>
                </a:lnTo>
                <a:close/>
              </a:path>
            </a:pathLst>
          </a:custGeom>
          <a:blipFill>
            <a:blip r:embed="rId3"/>
            <a:stretch>
              <a:fillRect/>
            </a:stretch>
          </a:blipFill>
        </p:spPr>
      </p:sp>
      <p:sp>
        <p:nvSpPr>
          <p:cNvPr id="3" name="Freeform 3"/>
          <p:cNvSpPr/>
          <p:nvPr/>
        </p:nvSpPr>
        <p:spPr>
          <a:xfrm>
            <a:off x="7467494" y="2493349"/>
            <a:ext cx="761316" cy="5300301"/>
          </a:xfrm>
          <a:custGeom>
            <a:avLst/>
            <a:gdLst/>
            <a:ahLst/>
            <a:cxnLst/>
            <a:rect l="l" t="t" r="r" b="b"/>
            <a:pathLst>
              <a:path w="761316" h="5300301">
                <a:moveTo>
                  <a:pt x="0" y="0"/>
                </a:moveTo>
                <a:lnTo>
                  <a:pt x="761316" y="0"/>
                </a:lnTo>
                <a:lnTo>
                  <a:pt x="761316" y="5300302"/>
                </a:lnTo>
                <a:lnTo>
                  <a:pt x="0" y="53003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4192779" y="4659313"/>
            <a:ext cx="2712740" cy="863599"/>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Open Sans"/>
                <a:ea typeface="+mn-ea"/>
                <a:cs typeface="+mn-cs"/>
              </a:rPr>
              <a:t>L canales</a:t>
            </a:r>
          </a:p>
        </p:txBody>
      </p:sp>
    </p:spTree>
    <p:extLst>
      <p:ext uri="{BB962C8B-B14F-4D97-AF65-F5344CB8AC3E}">
        <p14:creationId xmlns:p14="http://schemas.microsoft.com/office/powerpoint/2010/main" val="3411789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794920" y="2493349"/>
            <a:ext cx="5300301" cy="719191"/>
          </a:xfrm>
          <a:custGeom>
            <a:avLst/>
            <a:gdLst/>
            <a:ahLst/>
            <a:cxnLst/>
            <a:rect l="l" t="t" r="r" b="b"/>
            <a:pathLst>
              <a:path w="5300301" h="719191">
                <a:moveTo>
                  <a:pt x="0" y="0"/>
                </a:moveTo>
                <a:lnTo>
                  <a:pt x="5300301" y="0"/>
                </a:lnTo>
                <a:lnTo>
                  <a:pt x="5300301" y="719192"/>
                </a:lnTo>
                <a:lnTo>
                  <a:pt x="0" y="719192"/>
                </a:lnTo>
                <a:lnTo>
                  <a:pt x="0" y="0"/>
                </a:lnTo>
                <a:close/>
              </a:path>
            </a:pathLst>
          </a:custGeom>
          <a:blipFill>
            <a:blip r:embed="rId3"/>
            <a:stretch>
              <a:fillRect b="-636980"/>
            </a:stretch>
          </a:blipFill>
        </p:spPr>
      </p:sp>
      <p:sp>
        <p:nvSpPr>
          <p:cNvPr id="3" name="Freeform 3"/>
          <p:cNvSpPr/>
          <p:nvPr/>
        </p:nvSpPr>
        <p:spPr>
          <a:xfrm>
            <a:off x="7467494" y="2493349"/>
            <a:ext cx="761316" cy="5300301"/>
          </a:xfrm>
          <a:custGeom>
            <a:avLst/>
            <a:gdLst/>
            <a:ahLst/>
            <a:cxnLst/>
            <a:rect l="l" t="t" r="r" b="b"/>
            <a:pathLst>
              <a:path w="761316" h="5300301">
                <a:moveTo>
                  <a:pt x="0" y="0"/>
                </a:moveTo>
                <a:lnTo>
                  <a:pt x="761316" y="0"/>
                </a:lnTo>
                <a:lnTo>
                  <a:pt x="761316" y="5300302"/>
                </a:lnTo>
                <a:lnTo>
                  <a:pt x="0" y="53003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4070938" y="4659313"/>
            <a:ext cx="2956421" cy="863599"/>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Open Sans"/>
                <a:ea typeface="+mn-ea"/>
                <a:cs typeface="+mn-cs"/>
              </a:rPr>
              <a:t>M canales</a:t>
            </a:r>
          </a:p>
        </p:txBody>
      </p:sp>
      <p:sp>
        <p:nvSpPr>
          <p:cNvPr id="5" name="Freeform 5"/>
          <p:cNvSpPr/>
          <p:nvPr/>
        </p:nvSpPr>
        <p:spPr>
          <a:xfrm>
            <a:off x="8794920" y="3650753"/>
            <a:ext cx="5300301" cy="925114"/>
          </a:xfrm>
          <a:custGeom>
            <a:avLst/>
            <a:gdLst/>
            <a:ahLst/>
            <a:cxnLst/>
            <a:rect l="l" t="t" r="r" b="b"/>
            <a:pathLst>
              <a:path w="5300301" h="925114">
                <a:moveTo>
                  <a:pt x="0" y="0"/>
                </a:moveTo>
                <a:lnTo>
                  <a:pt x="5300301" y="0"/>
                </a:lnTo>
                <a:lnTo>
                  <a:pt x="5300301" y="925114"/>
                </a:lnTo>
                <a:lnTo>
                  <a:pt x="0" y="925114"/>
                </a:lnTo>
                <a:lnTo>
                  <a:pt x="0" y="0"/>
                </a:lnTo>
                <a:close/>
              </a:path>
            </a:pathLst>
          </a:custGeom>
          <a:blipFill>
            <a:blip r:embed="rId3"/>
            <a:stretch>
              <a:fillRect t="-127056" b="-345878"/>
            </a:stretch>
          </a:blipFill>
        </p:spPr>
      </p:sp>
      <p:sp>
        <p:nvSpPr>
          <p:cNvPr id="6" name="Freeform 6"/>
          <p:cNvSpPr/>
          <p:nvPr/>
        </p:nvSpPr>
        <p:spPr>
          <a:xfrm>
            <a:off x="8794920" y="5062769"/>
            <a:ext cx="5300301" cy="316486"/>
          </a:xfrm>
          <a:custGeom>
            <a:avLst/>
            <a:gdLst/>
            <a:ahLst/>
            <a:cxnLst/>
            <a:rect l="l" t="t" r="r" b="b"/>
            <a:pathLst>
              <a:path w="5300301" h="316486">
                <a:moveTo>
                  <a:pt x="0" y="0"/>
                </a:moveTo>
                <a:lnTo>
                  <a:pt x="5300301" y="0"/>
                </a:lnTo>
                <a:lnTo>
                  <a:pt x="5300301" y="316487"/>
                </a:lnTo>
                <a:lnTo>
                  <a:pt x="0" y="316487"/>
                </a:lnTo>
                <a:lnTo>
                  <a:pt x="0" y="0"/>
                </a:lnTo>
                <a:close/>
              </a:path>
            </a:pathLst>
          </a:custGeom>
          <a:blipFill>
            <a:blip r:embed="rId3"/>
            <a:stretch>
              <a:fillRect t="-809877" b="-764854"/>
            </a:stretch>
          </a:blipFill>
        </p:spPr>
      </p:sp>
      <p:sp>
        <p:nvSpPr>
          <p:cNvPr id="7" name="Freeform 7"/>
          <p:cNvSpPr/>
          <p:nvPr/>
        </p:nvSpPr>
        <p:spPr>
          <a:xfrm>
            <a:off x="8794920" y="6198928"/>
            <a:ext cx="5300301" cy="573213"/>
          </a:xfrm>
          <a:custGeom>
            <a:avLst/>
            <a:gdLst/>
            <a:ahLst/>
            <a:cxnLst/>
            <a:rect l="l" t="t" r="r" b="b"/>
            <a:pathLst>
              <a:path w="5300301" h="573213">
                <a:moveTo>
                  <a:pt x="0" y="0"/>
                </a:moveTo>
                <a:lnTo>
                  <a:pt x="5300301" y="0"/>
                </a:lnTo>
                <a:lnTo>
                  <a:pt x="5300301" y="573213"/>
                </a:lnTo>
                <a:lnTo>
                  <a:pt x="0" y="573213"/>
                </a:lnTo>
                <a:lnTo>
                  <a:pt x="0" y="0"/>
                </a:lnTo>
                <a:close/>
              </a:path>
            </a:pathLst>
          </a:custGeom>
          <a:blipFill>
            <a:blip r:embed="rId3"/>
            <a:stretch>
              <a:fillRect t="-642617" b="-182047"/>
            </a:stretch>
          </a:blipFill>
        </p:spPr>
      </p:sp>
      <p:sp>
        <p:nvSpPr>
          <p:cNvPr id="8" name="Freeform 8"/>
          <p:cNvSpPr/>
          <p:nvPr/>
        </p:nvSpPr>
        <p:spPr>
          <a:xfrm>
            <a:off x="8794920" y="7468184"/>
            <a:ext cx="5300301" cy="315319"/>
          </a:xfrm>
          <a:custGeom>
            <a:avLst/>
            <a:gdLst/>
            <a:ahLst/>
            <a:cxnLst/>
            <a:rect l="l" t="t" r="r" b="b"/>
            <a:pathLst>
              <a:path w="5300301" h="315319">
                <a:moveTo>
                  <a:pt x="0" y="0"/>
                </a:moveTo>
                <a:lnTo>
                  <a:pt x="5300301" y="0"/>
                </a:lnTo>
                <a:lnTo>
                  <a:pt x="5300301" y="315319"/>
                </a:lnTo>
                <a:lnTo>
                  <a:pt x="0" y="315319"/>
                </a:lnTo>
                <a:lnTo>
                  <a:pt x="0" y="0"/>
                </a:lnTo>
                <a:close/>
              </a:path>
            </a:pathLst>
          </a:custGeom>
          <a:blipFill>
            <a:blip r:embed="rId3"/>
            <a:stretch>
              <a:fillRect t="-1580934"/>
            </a:stretch>
          </a:blipFill>
        </p:spPr>
      </p:sp>
    </p:spTree>
    <p:extLst>
      <p:ext uri="{BB962C8B-B14F-4D97-AF65-F5344CB8AC3E}">
        <p14:creationId xmlns:p14="http://schemas.microsoft.com/office/powerpoint/2010/main" val="3421908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PCA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Eliminación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Extracción de características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Reducción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dimensión</a:t>
              </a:r>
            </a:p>
          </p:txBody>
        </p:sp>
      </p:grpSp>
    </p:spTree>
    <p:extLst>
      <p:ext uri="{BB962C8B-B14F-4D97-AF65-F5344CB8AC3E}">
        <p14:creationId xmlns:p14="http://schemas.microsoft.com/office/powerpoint/2010/main" val="3007047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PCA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Eliminación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Extracción de características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Reducción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dimensión</a:t>
              </a:r>
            </a:p>
          </p:txBody>
        </p:sp>
      </p:grpSp>
    </p:spTree>
    <p:extLst>
      <p:ext uri="{BB962C8B-B14F-4D97-AF65-F5344CB8AC3E}">
        <p14:creationId xmlns:p14="http://schemas.microsoft.com/office/powerpoint/2010/main" val="2218743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60169" y="2245071"/>
            <a:ext cx="11567662" cy="5796858"/>
          </a:xfrm>
          <a:custGeom>
            <a:avLst/>
            <a:gdLst/>
            <a:ahLst/>
            <a:cxnLst/>
            <a:rect l="l" t="t" r="r" b="b"/>
            <a:pathLst>
              <a:path w="11567662" h="5796858">
                <a:moveTo>
                  <a:pt x="0" y="0"/>
                </a:moveTo>
                <a:lnTo>
                  <a:pt x="11567662" y="0"/>
                </a:lnTo>
                <a:lnTo>
                  <a:pt x="11567662" y="5796858"/>
                </a:lnTo>
                <a:lnTo>
                  <a:pt x="0" y="5796858"/>
                </a:lnTo>
                <a:lnTo>
                  <a:pt x="0" y="0"/>
                </a:lnTo>
                <a:close/>
              </a:path>
            </a:pathLst>
          </a:custGeom>
          <a:blipFill>
            <a:blip r:embed="rId3"/>
            <a:stretch>
              <a:fillRect/>
            </a:stretch>
          </a:blipFill>
        </p:spPr>
      </p:sp>
      <p:sp>
        <p:nvSpPr>
          <p:cNvPr id="3" name="TextBox 3"/>
          <p:cNvSpPr txBox="1"/>
          <p:nvPr/>
        </p:nvSpPr>
        <p:spPr>
          <a:xfrm>
            <a:off x="12132817" y="9566414"/>
            <a:ext cx="5600402"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Brain Computer Interfacing. Introduction. Rajesh P. N. Rao.</a:t>
            </a:r>
          </a:p>
        </p:txBody>
      </p:sp>
    </p:spTree>
    <p:extLst>
      <p:ext uri="{BB962C8B-B14F-4D97-AF65-F5344CB8AC3E}">
        <p14:creationId xmlns:p14="http://schemas.microsoft.com/office/powerpoint/2010/main" val="11439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539875"/>
            <a:ext cx="14094227" cy="771525"/>
          </a:xfrm>
          <a:prstGeom prst="rect">
            <a:avLst/>
          </a:prstGeom>
        </p:spPr>
        <p:txBody>
          <a:bodyPr lIns="0" tIns="0" rIns="0" bIns="0" rtlCol="0" anchor="t">
            <a:spAutoFit/>
          </a:bodyPr>
          <a:lstStyle/>
          <a:p>
            <a:pPr marL="0" marR="0" lvl="0" indent="0" algn="ctr" defTabSz="914400" rtl="0" eaLnBrk="1" fontAlgn="auto" latinLnBrk="0" hangingPunct="1">
              <a:lnSpc>
                <a:spcPts val="5160"/>
              </a:lnSpc>
              <a:spcBef>
                <a:spcPct val="0"/>
              </a:spcBef>
              <a:spcAft>
                <a:spcPts val="0"/>
              </a:spcAft>
              <a:buClrTx/>
              <a:buSzTx/>
              <a:buFontTx/>
              <a:buNone/>
              <a:tabLst/>
              <a:defRPr/>
            </a:pPr>
            <a:r>
              <a:rPr kumimoji="0" lang="en-US" sz="4300" b="0" i="0" u="none" strike="noStrike" kern="1200" cap="none" spc="0" normalizeH="0" baseline="0" noProof="0">
                <a:ln>
                  <a:noFill/>
                </a:ln>
                <a:solidFill>
                  <a:srgbClr val="FFC331"/>
                </a:solidFill>
                <a:effectLst/>
                <a:uLnTx/>
                <a:uFillTx/>
                <a:latin typeface="Agrandir Narrow Bold"/>
                <a:ea typeface="+mn-ea"/>
                <a:cs typeface="+mn-cs"/>
              </a:rPr>
              <a:t>TIPOS DE PROCESAMIENTO DE SEÑALES BIOMÉDICAS</a:t>
            </a:r>
          </a:p>
        </p:txBody>
      </p:sp>
      <p:sp>
        <p:nvSpPr>
          <p:cNvPr id="16" name="TextBox 3"/>
          <p:cNvSpPr txBox="1"/>
          <p:nvPr/>
        </p:nvSpPr>
        <p:spPr>
          <a:xfrm>
            <a:off x="7073801" y="5934438"/>
            <a:ext cx="4140398"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EXTRACCIÓN DE CARACTERÍSTICAS</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j-lt"/>
                <a:ea typeface="+mn-ea"/>
                <a:cs typeface="+mn-cs"/>
              </a:rPr>
              <a:t>SEGMENTACIÓN DE SEÑALES</a:t>
            </a:r>
          </a:p>
        </p:txBody>
      </p:sp>
      <p:grpSp>
        <p:nvGrpSpPr>
          <p:cNvPr id="17" name="Group 4"/>
          <p:cNvGrpSpPr/>
          <p:nvPr/>
        </p:nvGrpSpPr>
        <p:grpSpPr>
          <a:xfrm>
            <a:off x="7600950" y="3967239"/>
            <a:ext cx="3092631" cy="1723876"/>
            <a:chOff x="0" y="-23812"/>
            <a:chExt cx="814520" cy="454025"/>
          </a:xfrm>
        </p:grpSpPr>
        <p:sp>
          <p:nvSpPr>
            <p:cNvPr id="18" name="Freeform 5"/>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19" name="TextBox 6"/>
            <p:cNvSpPr txBox="1"/>
            <p:nvPr/>
          </p:nvSpPr>
          <p:spPr>
            <a:xfrm>
              <a:off x="172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TEMPORAL</a:t>
              </a:r>
            </a:p>
          </p:txBody>
        </p:sp>
      </p:grpSp>
    </p:spTree>
    <p:extLst>
      <p:ext uri="{BB962C8B-B14F-4D97-AF65-F5344CB8AC3E}">
        <p14:creationId xmlns:p14="http://schemas.microsoft.com/office/powerpoint/2010/main" val="2525117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006459" y="1028700"/>
            <a:ext cx="6604158" cy="8229600"/>
          </a:xfrm>
          <a:custGeom>
            <a:avLst/>
            <a:gdLst/>
            <a:ahLst/>
            <a:cxnLst/>
            <a:rect l="l" t="t" r="r" b="b"/>
            <a:pathLst>
              <a:path w="6604158" h="8229600">
                <a:moveTo>
                  <a:pt x="0" y="0"/>
                </a:moveTo>
                <a:lnTo>
                  <a:pt x="6604158" y="0"/>
                </a:lnTo>
                <a:lnTo>
                  <a:pt x="6604158" y="8229600"/>
                </a:lnTo>
                <a:lnTo>
                  <a:pt x="0" y="8229600"/>
                </a:lnTo>
                <a:lnTo>
                  <a:pt x="0" y="0"/>
                </a:lnTo>
                <a:close/>
              </a:path>
            </a:pathLst>
          </a:custGeom>
          <a:blipFill>
            <a:blip r:embed="rId3"/>
            <a:stretch>
              <a:fillRect/>
            </a:stretch>
          </a:blipFill>
        </p:spPr>
      </p:sp>
      <p:grpSp>
        <p:nvGrpSpPr>
          <p:cNvPr id="3" name="Group 3"/>
          <p:cNvGrpSpPr/>
          <p:nvPr/>
        </p:nvGrpSpPr>
        <p:grpSpPr>
          <a:xfrm>
            <a:off x="1774564" y="3523913"/>
            <a:ext cx="5442188" cy="3239174"/>
            <a:chOff x="0" y="0"/>
            <a:chExt cx="1433333" cy="853116"/>
          </a:xfrm>
        </p:grpSpPr>
        <p:sp>
          <p:nvSpPr>
            <p:cNvPr id="4" name="Freeform 4"/>
            <p:cNvSpPr/>
            <p:nvPr/>
          </p:nvSpPr>
          <p:spPr>
            <a:xfrm>
              <a:off x="0" y="0"/>
              <a:ext cx="1433333" cy="853116"/>
            </a:xfrm>
            <a:custGeom>
              <a:avLst/>
              <a:gdLst/>
              <a:ahLst/>
              <a:cxnLst/>
              <a:rect l="l" t="t" r="r" b="b"/>
              <a:pathLst>
                <a:path w="1433333" h="853116">
                  <a:moveTo>
                    <a:pt x="72551" y="0"/>
                  </a:moveTo>
                  <a:lnTo>
                    <a:pt x="1360782" y="0"/>
                  </a:lnTo>
                  <a:cubicBezTo>
                    <a:pt x="1400851" y="0"/>
                    <a:pt x="1433333" y="32482"/>
                    <a:pt x="1433333" y="72551"/>
                  </a:cubicBezTo>
                  <a:lnTo>
                    <a:pt x="1433333" y="780564"/>
                  </a:lnTo>
                  <a:cubicBezTo>
                    <a:pt x="1433333" y="820633"/>
                    <a:pt x="1400851" y="853116"/>
                    <a:pt x="1360782" y="853116"/>
                  </a:cubicBezTo>
                  <a:lnTo>
                    <a:pt x="72551" y="853116"/>
                  </a:lnTo>
                  <a:cubicBezTo>
                    <a:pt x="32482" y="853116"/>
                    <a:pt x="0" y="820633"/>
                    <a:pt x="0" y="780564"/>
                  </a:cubicBezTo>
                  <a:lnTo>
                    <a:pt x="0" y="72551"/>
                  </a:lnTo>
                  <a:cubicBezTo>
                    <a:pt x="0" y="32482"/>
                    <a:pt x="32482" y="0"/>
                    <a:pt x="72551" y="0"/>
                  </a:cubicBezTo>
                  <a:close/>
                </a:path>
              </a:pathLst>
            </a:custGeom>
            <a:solidFill>
              <a:srgbClr val="FFFFFF"/>
            </a:solidFill>
          </p:spPr>
        </p:sp>
        <p:sp>
          <p:nvSpPr>
            <p:cNvPr id="5" name="TextBox 5"/>
            <p:cNvSpPr txBox="1"/>
            <p:nvPr/>
          </p:nvSpPr>
          <p:spPr>
            <a:xfrm>
              <a:off x="0" y="-247650"/>
              <a:ext cx="1433333" cy="1100766"/>
            </a:xfrm>
            <a:prstGeom prst="rect">
              <a:avLst/>
            </a:prstGeom>
          </p:spPr>
          <p:txBody>
            <a:bodyPr lIns="50800" tIns="50800" rIns="50800" bIns="50800" rtlCol="0" anchor="ctr"/>
            <a:lstStyle/>
            <a:p>
              <a:pPr marL="0" marR="0" lvl="0" indent="0" algn="ctr" defTabSz="914400" rtl="0" eaLnBrk="1" fontAlgn="auto" latinLnBrk="0" hangingPunct="1">
                <a:lnSpc>
                  <a:spcPts val="45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2121631" y="4104782"/>
            <a:ext cx="4645003" cy="2196219"/>
          </a:xfrm>
          <a:custGeom>
            <a:avLst/>
            <a:gdLst/>
            <a:ahLst/>
            <a:cxnLst/>
            <a:rect l="l" t="t" r="r" b="b"/>
            <a:pathLst>
              <a:path w="4645003" h="2196219">
                <a:moveTo>
                  <a:pt x="0" y="0"/>
                </a:moveTo>
                <a:lnTo>
                  <a:pt x="4645003" y="0"/>
                </a:lnTo>
                <a:lnTo>
                  <a:pt x="4645003" y="2196219"/>
                </a:lnTo>
                <a:lnTo>
                  <a:pt x="0" y="2196219"/>
                </a:lnTo>
                <a:lnTo>
                  <a:pt x="0" y="0"/>
                </a:lnTo>
                <a:close/>
              </a:path>
            </a:pathLst>
          </a:custGeom>
          <a:blipFill>
            <a:blip r:embed="rId4"/>
            <a:stretch>
              <a:fillRect/>
            </a:stretch>
          </a:blipFill>
        </p:spPr>
      </p:sp>
      <p:sp>
        <p:nvSpPr>
          <p:cNvPr id="7" name="TextBox 7"/>
          <p:cNvSpPr txBox="1"/>
          <p:nvPr/>
        </p:nvSpPr>
        <p:spPr>
          <a:xfrm>
            <a:off x="8840422" y="9566414"/>
            <a:ext cx="8037878" cy="257175"/>
          </a:xfrm>
          <a:prstGeom prst="rect">
            <a:avLst/>
          </a:prstGeom>
        </p:spPr>
        <p:txBody>
          <a:bodyPr lIns="0" tIns="0" rIns="0" bIns="0" rtlCol="0" anchor="t">
            <a:spAutoFit/>
          </a:bodyPr>
          <a:lstStyle/>
          <a:p>
            <a:pPr marL="0" marR="0" lvl="0" indent="0" algn="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Patel et al.  2016</a:t>
            </a:r>
          </a:p>
        </p:txBody>
      </p:sp>
    </p:spTree>
    <p:extLst>
      <p:ext uri="{BB962C8B-B14F-4D97-AF65-F5344CB8AC3E}">
        <p14:creationId xmlns:p14="http://schemas.microsoft.com/office/powerpoint/2010/main" val="549010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PCA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Extracción de características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Reducción de</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dimensión</a:t>
              </a:r>
            </a:p>
          </p:txBody>
        </p:sp>
      </p:grpSp>
    </p:spTree>
    <p:extLst>
      <p:ext uri="{BB962C8B-B14F-4D97-AF65-F5344CB8AC3E}">
        <p14:creationId xmlns:p14="http://schemas.microsoft.com/office/powerpoint/2010/main" val="953311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39902" y="1546518"/>
            <a:ext cx="11608195" cy="1402764"/>
          </a:xfrm>
          <a:custGeom>
            <a:avLst/>
            <a:gdLst/>
            <a:ahLst/>
            <a:cxnLst/>
            <a:rect l="l" t="t" r="r" b="b"/>
            <a:pathLst>
              <a:path w="11608195" h="1402764">
                <a:moveTo>
                  <a:pt x="0" y="0"/>
                </a:moveTo>
                <a:lnTo>
                  <a:pt x="11608196" y="0"/>
                </a:lnTo>
                <a:lnTo>
                  <a:pt x="11608196" y="1402764"/>
                </a:lnTo>
                <a:lnTo>
                  <a:pt x="0" y="1402764"/>
                </a:lnTo>
                <a:lnTo>
                  <a:pt x="0" y="0"/>
                </a:lnTo>
                <a:close/>
              </a:path>
            </a:pathLst>
          </a:custGeom>
          <a:blipFill>
            <a:blip r:embed="rId3"/>
            <a:stretch>
              <a:fillRect/>
            </a:stretch>
          </a:blipFill>
        </p:spPr>
      </p:sp>
      <p:sp>
        <p:nvSpPr>
          <p:cNvPr id="3" name="Freeform 3"/>
          <p:cNvSpPr/>
          <p:nvPr/>
        </p:nvSpPr>
        <p:spPr>
          <a:xfrm>
            <a:off x="3199528" y="4281158"/>
            <a:ext cx="11888944" cy="4239285"/>
          </a:xfrm>
          <a:custGeom>
            <a:avLst/>
            <a:gdLst/>
            <a:ahLst/>
            <a:cxnLst/>
            <a:rect l="l" t="t" r="r" b="b"/>
            <a:pathLst>
              <a:path w="11888944" h="4239285">
                <a:moveTo>
                  <a:pt x="0" y="0"/>
                </a:moveTo>
                <a:lnTo>
                  <a:pt x="11888944" y="0"/>
                </a:lnTo>
                <a:lnTo>
                  <a:pt x="11888944" y="4239284"/>
                </a:lnTo>
                <a:lnTo>
                  <a:pt x="0" y="4239284"/>
                </a:lnTo>
                <a:lnTo>
                  <a:pt x="0" y="0"/>
                </a:lnTo>
                <a:close/>
              </a:path>
            </a:pathLst>
          </a:custGeom>
          <a:blipFill>
            <a:blip r:embed="rId4"/>
            <a:stretch>
              <a:fillRect/>
            </a:stretch>
          </a:blipFill>
        </p:spPr>
      </p:sp>
      <p:sp>
        <p:nvSpPr>
          <p:cNvPr id="4" name="TextBox 4"/>
          <p:cNvSpPr txBox="1"/>
          <p:nvPr/>
        </p:nvSpPr>
        <p:spPr>
          <a:xfrm>
            <a:off x="8840422" y="9566414"/>
            <a:ext cx="8037878" cy="257175"/>
          </a:xfrm>
          <a:prstGeom prst="rect">
            <a:avLst/>
          </a:prstGeom>
        </p:spPr>
        <p:txBody>
          <a:bodyPr lIns="0" tIns="0" rIns="0" bIns="0" rtlCol="0" anchor="t">
            <a:spAutoFit/>
          </a:bodyPr>
          <a:lstStyle/>
          <a:p>
            <a:pPr marL="0" marR="0" lvl="0" indent="0" algn="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Rahman et al. 2020</a:t>
            </a:r>
          </a:p>
        </p:txBody>
      </p:sp>
    </p:spTree>
    <p:extLst>
      <p:ext uri="{BB962C8B-B14F-4D97-AF65-F5344CB8AC3E}">
        <p14:creationId xmlns:p14="http://schemas.microsoft.com/office/powerpoint/2010/main" val="3950709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PCA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Extracción de características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Reducción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dimensión</a:t>
              </a:r>
            </a:p>
          </p:txBody>
        </p:sp>
      </p:grpSp>
    </p:spTree>
    <p:extLst>
      <p:ext uri="{BB962C8B-B14F-4D97-AF65-F5344CB8AC3E}">
        <p14:creationId xmlns:p14="http://schemas.microsoft.com/office/powerpoint/2010/main" val="1348661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339902" y="1546518"/>
            <a:ext cx="11608195" cy="1402764"/>
          </a:xfrm>
          <a:custGeom>
            <a:avLst/>
            <a:gdLst/>
            <a:ahLst/>
            <a:cxnLst/>
            <a:rect l="l" t="t" r="r" b="b"/>
            <a:pathLst>
              <a:path w="11608195" h="1402764">
                <a:moveTo>
                  <a:pt x="0" y="0"/>
                </a:moveTo>
                <a:lnTo>
                  <a:pt x="11608196" y="0"/>
                </a:lnTo>
                <a:lnTo>
                  <a:pt x="11608196" y="1402764"/>
                </a:lnTo>
                <a:lnTo>
                  <a:pt x="0" y="1402764"/>
                </a:lnTo>
                <a:lnTo>
                  <a:pt x="0" y="0"/>
                </a:lnTo>
                <a:close/>
              </a:path>
            </a:pathLst>
          </a:custGeom>
          <a:blipFill>
            <a:blip r:embed="rId2"/>
            <a:stretch>
              <a:fillRect/>
            </a:stretch>
          </a:blipFill>
        </p:spPr>
      </p:sp>
      <p:sp>
        <p:nvSpPr>
          <p:cNvPr id="3" name="Freeform 3"/>
          <p:cNvSpPr/>
          <p:nvPr/>
        </p:nvSpPr>
        <p:spPr>
          <a:xfrm>
            <a:off x="3199528" y="4281158"/>
            <a:ext cx="11888944" cy="4239285"/>
          </a:xfrm>
          <a:custGeom>
            <a:avLst/>
            <a:gdLst/>
            <a:ahLst/>
            <a:cxnLst/>
            <a:rect l="l" t="t" r="r" b="b"/>
            <a:pathLst>
              <a:path w="11888944" h="4239285">
                <a:moveTo>
                  <a:pt x="0" y="0"/>
                </a:moveTo>
                <a:lnTo>
                  <a:pt x="11888944" y="0"/>
                </a:lnTo>
                <a:lnTo>
                  <a:pt x="11888944" y="4239284"/>
                </a:lnTo>
                <a:lnTo>
                  <a:pt x="0" y="4239284"/>
                </a:lnTo>
                <a:lnTo>
                  <a:pt x="0" y="0"/>
                </a:lnTo>
                <a:close/>
              </a:path>
            </a:pathLst>
          </a:custGeom>
          <a:blipFill>
            <a:blip r:embed="rId3"/>
            <a:stretch>
              <a:fillRect/>
            </a:stretch>
          </a:blipFill>
        </p:spPr>
      </p:sp>
      <p:sp>
        <p:nvSpPr>
          <p:cNvPr id="4" name="TextBox 4"/>
          <p:cNvSpPr txBox="1"/>
          <p:nvPr/>
        </p:nvSpPr>
        <p:spPr>
          <a:xfrm>
            <a:off x="8840422" y="9566414"/>
            <a:ext cx="8037878" cy="257175"/>
          </a:xfrm>
          <a:prstGeom prst="rect">
            <a:avLst/>
          </a:prstGeom>
        </p:spPr>
        <p:txBody>
          <a:bodyPr lIns="0" tIns="0" rIns="0" bIns="0" rtlCol="0" anchor="t">
            <a:spAutoFit/>
          </a:bodyPr>
          <a:lstStyle/>
          <a:p>
            <a:pPr marL="0" marR="0" lvl="0" indent="0" algn="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Rahman et al. 2020</a:t>
            </a:r>
          </a:p>
        </p:txBody>
      </p:sp>
    </p:spTree>
    <p:extLst>
      <p:ext uri="{BB962C8B-B14F-4D97-AF65-F5344CB8AC3E}">
        <p14:creationId xmlns:p14="http://schemas.microsoft.com/office/powerpoint/2010/main" val="1315912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86400" y="1403038"/>
            <a:ext cx="7315200" cy="744820"/>
          </a:xfrm>
          <a:custGeom>
            <a:avLst/>
            <a:gdLst/>
            <a:ahLst/>
            <a:cxnLst/>
            <a:rect l="l" t="t" r="r" b="b"/>
            <a:pathLst>
              <a:path w="7315200" h="744820">
                <a:moveTo>
                  <a:pt x="0" y="0"/>
                </a:moveTo>
                <a:lnTo>
                  <a:pt x="7315200" y="0"/>
                </a:lnTo>
                <a:lnTo>
                  <a:pt x="7315200" y="744820"/>
                </a:lnTo>
                <a:lnTo>
                  <a:pt x="0" y="7448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696217" y="2681391"/>
            <a:ext cx="12895566" cy="6421608"/>
          </a:xfrm>
          <a:custGeom>
            <a:avLst/>
            <a:gdLst/>
            <a:ahLst/>
            <a:cxnLst/>
            <a:rect l="l" t="t" r="r" b="b"/>
            <a:pathLst>
              <a:path w="12895566" h="6421608">
                <a:moveTo>
                  <a:pt x="0" y="0"/>
                </a:moveTo>
                <a:lnTo>
                  <a:pt x="12895566" y="0"/>
                </a:lnTo>
                <a:lnTo>
                  <a:pt x="12895566" y="6421608"/>
                </a:lnTo>
                <a:lnTo>
                  <a:pt x="0" y="6421608"/>
                </a:lnTo>
                <a:lnTo>
                  <a:pt x="0" y="0"/>
                </a:lnTo>
                <a:close/>
              </a:path>
            </a:pathLst>
          </a:custGeom>
          <a:blipFill>
            <a:blip r:embed="rId4"/>
            <a:stretch>
              <a:fillRect/>
            </a:stretch>
          </a:blipFill>
        </p:spPr>
      </p:sp>
      <p:sp>
        <p:nvSpPr>
          <p:cNvPr id="4" name="TextBox 4"/>
          <p:cNvSpPr txBox="1"/>
          <p:nvPr/>
        </p:nvSpPr>
        <p:spPr>
          <a:xfrm>
            <a:off x="7510909" y="1530973"/>
            <a:ext cx="3266182" cy="431799"/>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0000"/>
                </a:solidFill>
                <a:effectLst/>
                <a:uLnTx/>
                <a:uFillTx/>
                <a:latin typeface="Open Sans"/>
                <a:ea typeface="+mn-ea"/>
                <a:cs typeface="+mn-cs"/>
              </a:rPr>
              <a:t>https://scikit-learn.org</a:t>
            </a:r>
          </a:p>
        </p:txBody>
      </p:sp>
      <p:sp>
        <p:nvSpPr>
          <p:cNvPr id="5" name="Freeform 2"/>
          <p:cNvSpPr>
            <a:spLocks noChangeAspect="1"/>
          </p:cNvSpPr>
          <p:nvPr/>
        </p:nvSpPr>
        <p:spPr>
          <a:xfrm>
            <a:off x="533400" y="336296"/>
            <a:ext cx="1459084" cy="1451126"/>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extLst>
      <p:ext uri="{BB962C8B-B14F-4D97-AF65-F5344CB8AC3E}">
        <p14:creationId xmlns:p14="http://schemas.microsoft.com/office/powerpoint/2010/main" val="2829240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sp>
        <p:nvSpPr>
          <p:cNvPr id="2" name="Freeform 2"/>
          <p:cNvSpPr/>
          <p:nvPr/>
        </p:nvSpPr>
        <p:spPr>
          <a:xfrm>
            <a:off x="3533696" y="3613417"/>
            <a:ext cx="11220608" cy="3060166"/>
          </a:xfrm>
          <a:custGeom>
            <a:avLst/>
            <a:gdLst/>
            <a:ahLst/>
            <a:cxnLst/>
            <a:rect l="l" t="t" r="r" b="b"/>
            <a:pathLst>
              <a:path w="11220608" h="3060166">
                <a:moveTo>
                  <a:pt x="0" y="0"/>
                </a:moveTo>
                <a:lnTo>
                  <a:pt x="11220608" y="0"/>
                </a:lnTo>
                <a:lnTo>
                  <a:pt x="11220608" y="3060166"/>
                </a:lnTo>
                <a:lnTo>
                  <a:pt x="0" y="30601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556931" y="2522641"/>
            <a:ext cx="869582" cy="869582"/>
          </a:xfrm>
          <a:custGeom>
            <a:avLst/>
            <a:gdLst/>
            <a:ahLst/>
            <a:cxnLst/>
            <a:rect l="l" t="t" r="r" b="b"/>
            <a:pathLst>
              <a:path w="869582" h="869582">
                <a:moveTo>
                  <a:pt x="0" y="0"/>
                </a:moveTo>
                <a:lnTo>
                  <a:pt x="869582" y="0"/>
                </a:lnTo>
                <a:lnTo>
                  <a:pt x="869582" y="869582"/>
                </a:lnTo>
                <a:lnTo>
                  <a:pt x="0" y="869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167501" y="6671197"/>
            <a:ext cx="518023" cy="524643"/>
          </a:xfrm>
          <a:custGeom>
            <a:avLst/>
            <a:gdLst/>
            <a:ahLst/>
            <a:cxnLst/>
            <a:rect l="l" t="t" r="r" b="b"/>
            <a:pathLst>
              <a:path w="518023" h="524643">
                <a:moveTo>
                  <a:pt x="0" y="0"/>
                </a:moveTo>
                <a:lnTo>
                  <a:pt x="518024" y="0"/>
                </a:lnTo>
                <a:lnTo>
                  <a:pt x="518024" y="524643"/>
                </a:lnTo>
                <a:lnTo>
                  <a:pt x="0" y="524643"/>
                </a:lnTo>
                <a:lnTo>
                  <a:pt x="0" y="0"/>
                </a:lnTo>
                <a:close/>
              </a:path>
            </a:pathLst>
          </a:custGeom>
          <a:blipFill>
            <a:blip r:embed="rId7">
              <a:extLst>
                <a:ext uri="{96DAC541-7B7A-43D3-8B79-37D633B846F1}">
                  <asvg:svgBlip xmlns:asvg="http://schemas.microsoft.com/office/drawing/2016/SVG/main" xmlns="" r:embed="rId8"/>
                </a:ext>
              </a:extLst>
            </a:blip>
            <a:stretch>
              <a:fillRect t="-69177" r="-71338"/>
            </a:stretch>
          </a:blipFill>
        </p:spPr>
      </p:sp>
      <p:sp>
        <p:nvSpPr>
          <p:cNvPr id="5" name="Freeform 5"/>
          <p:cNvSpPr/>
          <p:nvPr/>
        </p:nvSpPr>
        <p:spPr>
          <a:xfrm>
            <a:off x="14861487" y="6933518"/>
            <a:ext cx="869582" cy="869582"/>
          </a:xfrm>
          <a:custGeom>
            <a:avLst/>
            <a:gdLst/>
            <a:ahLst/>
            <a:cxnLst/>
            <a:rect l="l" t="t" r="r" b="b"/>
            <a:pathLst>
              <a:path w="869582" h="869582">
                <a:moveTo>
                  <a:pt x="0" y="0"/>
                </a:moveTo>
                <a:lnTo>
                  <a:pt x="869582" y="0"/>
                </a:lnTo>
                <a:lnTo>
                  <a:pt x="869582" y="869582"/>
                </a:lnTo>
                <a:lnTo>
                  <a:pt x="0" y="869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0706282">
            <a:off x="14602475" y="3129902"/>
            <a:ext cx="518023" cy="524643"/>
          </a:xfrm>
          <a:custGeom>
            <a:avLst/>
            <a:gdLst/>
            <a:ahLst/>
            <a:cxnLst/>
            <a:rect l="l" t="t" r="r" b="b"/>
            <a:pathLst>
              <a:path w="518023" h="524643">
                <a:moveTo>
                  <a:pt x="0" y="0"/>
                </a:moveTo>
                <a:lnTo>
                  <a:pt x="518024" y="0"/>
                </a:lnTo>
                <a:lnTo>
                  <a:pt x="518024" y="524643"/>
                </a:lnTo>
                <a:lnTo>
                  <a:pt x="0" y="524643"/>
                </a:lnTo>
                <a:lnTo>
                  <a:pt x="0" y="0"/>
                </a:lnTo>
                <a:close/>
              </a:path>
            </a:pathLst>
          </a:custGeom>
          <a:blipFill>
            <a:blip r:embed="rId7">
              <a:extLst>
                <a:ext uri="{96DAC541-7B7A-43D3-8B79-37D633B846F1}">
                  <asvg:svgBlip xmlns:asvg="http://schemas.microsoft.com/office/drawing/2016/SVG/main" xmlns="" r:embed="rId8"/>
                </a:ext>
              </a:extLst>
            </a:blip>
            <a:stretch>
              <a:fillRect t="-69177" r="-71338"/>
            </a:stretch>
          </a:blipFill>
        </p:spPr>
      </p:sp>
      <p:sp>
        <p:nvSpPr>
          <p:cNvPr id="7" name="Freeform 7"/>
          <p:cNvSpPr/>
          <p:nvPr/>
        </p:nvSpPr>
        <p:spPr>
          <a:xfrm flipH="1">
            <a:off x="15731069" y="606951"/>
            <a:ext cx="1969402" cy="1915691"/>
          </a:xfrm>
          <a:custGeom>
            <a:avLst/>
            <a:gdLst/>
            <a:ahLst/>
            <a:cxnLst/>
            <a:rect l="l" t="t" r="r" b="b"/>
            <a:pathLst>
              <a:path w="1969402" h="1915691">
                <a:moveTo>
                  <a:pt x="1969401" y="0"/>
                </a:moveTo>
                <a:lnTo>
                  <a:pt x="0" y="0"/>
                </a:lnTo>
                <a:lnTo>
                  <a:pt x="0" y="1915690"/>
                </a:lnTo>
                <a:lnTo>
                  <a:pt x="1969401" y="1915690"/>
                </a:lnTo>
                <a:lnTo>
                  <a:pt x="1969401"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flipV="1">
            <a:off x="587530" y="7803100"/>
            <a:ext cx="1969402" cy="1915691"/>
          </a:xfrm>
          <a:custGeom>
            <a:avLst/>
            <a:gdLst/>
            <a:ahLst/>
            <a:cxnLst/>
            <a:rect l="l" t="t" r="r" b="b"/>
            <a:pathLst>
              <a:path w="1969402" h="1915691">
                <a:moveTo>
                  <a:pt x="0" y="1915691"/>
                </a:moveTo>
                <a:lnTo>
                  <a:pt x="1969401" y="1915691"/>
                </a:lnTo>
                <a:lnTo>
                  <a:pt x="1969401" y="0"/>
                </a:lnTo>
                <a:lnTo>
                  <a:pt x="0" y="0"/>
                </a:lnTo>
                <a:lnTo>
                  <a:pt x="0" y="1915691"/>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3689052" y="3765550"/>
            <a:ext cx="10909896" cy="268922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FFFFFF"/>
                </a:solidFill>
                <a:effectLst/>
                <a:uLnTx/>
                <a:uFillTx/>
                <a:latin typeface="Agrandir Narrow Bold"/>
                <a:ea typeface="+mn-ea"/>
                <a:cs typeface="+mn-cs"/>
              </a:rPr>
              <a:t>ANÁLISIS DE COMPONENTES INDEPENDIENTES</a:t>
            </a:r>
          </a:p>
        </p:txBody>
      </p:sp>
    </p:spTree>
    <p:extLst>
      <p:ext uri="{BB962C8B-B14F-4D97-AF65-F5344CB8AC3E}">
        <p14:creationId xmlns:p14="http://schemas.microsoft.com/office/powerpoint/2010/main" val="1444002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7870" y="6157622"/>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337870" y="1028700"/>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4585831" y="1028700"/>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4585831" y="6157622"/>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8021890" y="3819121"/>
            <a:ext cx="2244221" cy="2648758"/>
          </a:xfrm>
          <a:custGeom>
            <a:avLst/>
            <a:gdLst/>
            <a:ahLst/>
            <a:cxnLst/>
            <a:rect l="l" t="t" r="r" b="b"/>
            <a:pathLst>
              <a:path w="2244221" h="2648758">
                <a:moveTo>
                  <a:pt x="0" y="0"/>
                </a:moveTo>
                <a:lnTo>
                  <a:pt x="2244220" y="0"/>
                </a:lnTo>
                <a:lnTo>
                  <a:pt x="2244220" y="2648758"/>
                </a:lnTo>
                <a:lnTo>
                  <a:pt x="0" y="264875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Tree>
    <p:extLst>
      <p:ext uri="{BB962C8B-B14F-4D97-AF65-F5344CB8AC3E}">
        <p14:creationId xmlns:p14="http://schemas.microsoft.com/office/powerpoint/2010/main" val="3962650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7870" y="6157622"/>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337870" y="1028700"/>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4585831" y="1028700"/>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4585831" y="6157622"/>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12155863" y="1679430"/>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12155863" y="6808352"/>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4561694" y="6808352"/>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Freeform 9"/>
          <p:cNvSpPr/>
          <p:nvPr/>
        </p:nvSpPr>
        <p:spPr>
          <a:xfrm>
            <a:off x="4561694" y="1679430"/>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0" name="Freeform 10"/>
          <p:cNvSpPr/>
          <p:nvPr/>
        </p:nvSpPr>
        <p:spPr>
          <a:xfrm>
            <a:off x="8021890" y="3819121"/>
            <a:ext cx="2244221" cy="2648758"/>
          </a:xfrm>
          <a:custGeom>
            <a:avLst/>
            <a:gdLst/>
            <a:ahLst/>
            <a:cxnLst/>
            <a:rect l="l" t="t" r="r" b="b"/>
            <a:pathLst>
              <a:path w="2244221" h="2648758">
                <a:moveTo>
                  <a:pt x="0" y="0"/>
                </a:moveTo>
                <a:lnTo>
                  <a:pt x="2244220" y="0"/>
                </a:lnTo>
                <a:lnTo>
                  <a:pt x="2244220" y="2648758"/>
                </a:lnTo>
                <a:lnTo>
                  <a:pt x="0" y="2648758"/>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Tree>
    <p:extLst>
      <p:ext uri="{BB962C8B-B14F-4D97-AF65-F5344CB8AC3E}">
        <p14:creationId xmlns:p14="http://schemas.microsoft.com/office/powerpoint/2010/main" val="3259931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72041" y="3236304"/>
            <a:ext cx="936350" cy="3814392"/>
          </a:xfrm>
          <a:custGeom>
            <a:avLst/>
            <a:gdLst/>
            <a:ahLst/>
            <a:cxnLst/>
            <a:rect l="l" t="t" r="r" b="b"/>
            <a:pathLst>
              <a:path w="936350" h="3814392">
                <a:moveTo>
                  <a:pt x="0" y="0"/>
                </a:moveTo>
                <a:lnTo>
                  <a:pt x="936350" y="0"/>
                </a:lnTo>
                <a:lnTo>
                  <a:pt x="936350" y="3814392"/>
                </a:lnTo>
                <a:lnTo>
                  <a:pt x="0" y="3814392"/>
                </a:lnTo>
                <a:lnTo>
                  <a:pt x="0" y="0"/>
                </a:lnTo>
                <a:close/>
              </a:path>
            </a:pathLst>
          </a:custGeom>
          <a:blipFill>
            <a:blip r:embed="rId3">
              <a:extLst>
                <a:ext uri="{96DAC541-7B7A-43D3-8B79-37D633B846F1}">
                  <asvg:svgBlip xmlns:asvg="http://schemas.microsoft.com/office/drawing/2016/SVG/main" xmlns="" r:embed="rId4"/>
                </a:ext>
              </a:extLst>
            </a:blip>
            <a:stretch>
              <a:fillRect r="-278482"/>
            </a:stretch>
          </a:blipFill>
        </p:spPr>
      </p:sp>
      <p:sp>
        <p:nvSpPr>
          <p:cNvPr id="3" name="Freeform 3"/>
          <p:cNvSpPr/>
          <p:nvPr/>
        </p:nvSpPr>
        <p:spPr>
          <a:xfrm>
            <a:off x="8391834" y="3236304"/>
            <a:ext cx="939066" cy="3814392"/>
          </a:xfrm>
          <a:custGeom>
            <a:avLst/>
            <a:gdLst/>
            <a:ahLst/>
            <a:cxnLst/>
            <a:rect l="l" t="t" r="r" b="b"/>
            <a:pathLst>
              <a:path w="939066" h="3814392">
                <a:moveTo>
                  <a:pt x="0" y="0"/>
                </a:moveTo>
                <a:lnTo>
                  <a:pt x="939066" y="0"/>
                </a:lnTo>
                <a:lnTo>
                  <a:pt x="939066" y="3814392"/>
                </a:lnTo>
                <a:lnTo>
                  <a:pt x="0" y="3814392"/>
                </a:lnTo>
                <a:lnTo>
                  <a:pt x="0" y="0"/>
                </a:lnTo>
                <a:close/>
              </a:path>
            </a:pathLst>
          </a:custGeom>
          <a:blipFill>
            <a:blip r:embed="rId5">
              <a:extLst>
                <a:ext uri="{96DAC541-7B7A-43D3-8B79-37D633B846F1}">
                  <asvg:svgBlip xmlns:asvg="http://schemas.microsoft.com/office/drawing/2016/SVG/main" xmlns="" r:embed="rId6"/>
                </a:ext>
              </a:extLst>
            </a:blip>
            <a:stretch>
              <a:fillRect l="-108596" r="-168790"/>
            </a:stretch>
          </a:blipFill>
        </p:spPr>
      </p:sp>
      <p:sp>
        <p:nvSpPr>
          <p:cNvPr id="4" name="Freeform 4"/>
          <p:cNvSpPr/>
          <p:nvPr/>
        </p:nvSpPr>
        <p:spPr>
          <a:xfrm>
            <a:off x="9411751" y="3236304"/>
            <a:ext cx="503440" cy="3814392"/>
          </a:xfrm>
          <a:custGeom>
            <a:avLst/>
            <a:gdLst/>
            <a:ahLst/>
            <a:cxnLst/>
            <a:rect l="l" t="t" r="r" b="b"/>
            <a:pathLst>
              <a:path w="503440" h="3814392">
                <a:moveTo>
                  <a:pt x="0" y="0"/>
                </a:moveTo>
                <a:lnTo>
                  <a:pt x="503440" y="0"/>
                </a:lnTo>
                <a:lnTo>
                  <a:pt x="503440" y="3814392"/>
                </a:lnTo>
                <a:lnTo>
                  <a:pt x="0" y="3814392"/>
                </a:lnTo>
                <a:lnTo>
                  <a:pt x="0" y="0"/>
                </a:lnTo>
                <a:close/>
              </a:path>
            </a:pathLst>
          </a:custGeom>
          <a:blipFill>
            <a:blip r:embed="rId7">
              <a:extLst>
                <a:ext uri="{96DAC541-7B7A-43D3-8B79-37D633B846F1}">
                  <asvg:svgBlip xmlns:asvg="http://schemas.microsoft.com/office/drawing/2016/SVG/main" xmlns="" r:embed="rId8"/>
                </a:ext>
              </a:extLst>
            </a:blip>
            <a:stretch>
              <a:fillRect l="-405154" r="-198785"/>
            </a:stretch>
          </a:blipFill>
        </p:spPr>
      </p:sp>
      <p:sp>
        <p:nvSpPr>
          <p:cNvPr id="5" name="Freeform 5"/>
          <p:cNvSpPr/>
          <p:nvPr/>
        </p:nvSpPr>
        <p:spPr>
          <a:xfrm>
            <a:off x="9997660" y="3236304"/>
            <a:ext cx="918298" cy="3814392"/>
          </a:xfrm>
          <a:custGeom>
            <a:avLst/>
            <a:gdLst/>
            <a:ahLst/>
            <a:cxnLst/>
            <a:rect l="l" t="t" r="r" b="b"/>
            <a:pathLst>
              <a:path w="918298" h="3814392">
                <a:moveTo>
                  <a:pt x="0" y="0"/>
                </a:moveTo>
                <a:lnTo>
                  <a:pt x="918299" y="0"/>
                </a:lnTo>
                <a:lnTo>
                  <a:pt x="918299" y="3814392"/>
                </a:lnTo>
                <a:lnTo>
                  <a:pt x="0" y="3814392"/>
                </a:lnTo>
                <a:lnTo>
                  <a:pt x="0" y="0"/>
                </a:lnTo>
                <a:close/>
              </a:path>
            </a:pathLst>
          </a:custGeom>
          <a:blipFill>
            <a:blip r:embed="rId9">
              <a:extLst>
                <a:ext uri="{96DAC541-7B7A-43D3-8B79-37D633B846F1}">
                  <asvg:svgBlip xmlns:asvg="http://schemas.microsoft.com/office/drawing/2016/SVG/main" xmlns="" r:embed="rId10"/>
                </a:ext>
              </a:extLst>
            </a:blip>
            <a:stretch>
              <a:fillRect l="-285922"/>
            </a:stretch>
          </a:blipFill>
        </p:spPr>
      </p:sp>
    </p:spTree>
    <p:extLst>
      <p:ext uri="{BB962C8B-B14F-4D97-AF65-F5344CB8AC3E}">
        <p14:creationId xmlns:p14="http://schemas.microsoft.com/office/powerpoint/2010/main" val="2748946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539875"/>
            <a:ext cx="14094227" cy="771525"/>
          </a:xfrm>
          <a:prstGeom prst="rect">
            <a:avLst/>
          </a:prstGeom>
        </p:spPr>
        <p:txBody>
          <a:bodyPr lIns="0" tIns="0" rIns="0" bIns="0" rtlCol="0" anchor="t">
            <a:spAutoFit/>
          </a:bodyPr>
          <a:lstStyle/>
          <a:p>
            <a:pPr marL="0" marR="0" lvl="0" indent="0" algn="ctr" defTabSz="914400" rtl="0" eaLnBrk="1" fontAlgn="auto" latinLnBrk="0" hangingPunct="1">
              <a:lnSpc>
                <a:spcPts val="5160"/>
              </a:lnSpc>
              <a:spcBef>
                <a:spcPct val="0"/>
              </a:spcBef>
              <a:spcAft>
                <a:spcPts val="0"/>
              </a:spcAft>
              <a:buClrTx/>
              <a:buSzTx/>
              <a:buFontTx/>
              <a:buNone/>
              <a:tabLst/>
              <a:defRPr/>
            </a:pPr>
            <a:r>
              <a:rPr kumimoji="0" lang="en-US" sz="4300" b="0" i="0" u="none" strike="noStrike" kern="1200" cap="none" spc="0" normalizeH="0" baseline="0" noProof="0">
                <a:ln>
                  <a:noFill/>
                </a:ln>
                <a:solidFill>
                  <a:srgbClr val="FFC331"/>
                </a:solidFill>
                <a:effectLst/>
                <a:uLnTx/>
                <a:uFillTx/>
                <a:latin typeface="Agrandir Narrow Bold"/>
                <a:ea typeface="+mn-ea"/>
                <a:cs typeface="+mn-cs"/>
              </a:rPr>
              <a:t>TIPOS DE PROCESAMIENTO DE SEÑALES BIOMÉDICAS</a:t>
            </a:r>
          </a:p>
        </p:txBody>
      </p:sp>
      <p:sp>
        <p:nvSpPr>
          <p:cNvPr id="16" name="TextBox 3"/>
          <p:cNvSpPr txBox="1"/>
          <p:nvPr/>
        </p:nvSpPr>
        <p:spPr>
          <a:xfrm>
            <a:off x="7073801" y="5934438"/>
            <a:ext cx="4140398"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75000"/>
                    <a:lumOff val="25000"/>
                  </a:schemeClr>
                </a:solidFill>
                <a:effectLst/>
                <a:uLnTx/>
                <a:uFillTx/>
                <a:latin typeface="+mj-lt"/>
                <a:ea typeface="+mn-ea"/>
                <a:cs typeface="+mn-cs"/>
              </a:rPr>
              <a:t>EXTRACCIÓN DE CARACTERÍSTICAS</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75000"/>
                    <a:lumOff val="25000"/>
                  </a:schemeClr>
                </a:solidFill>
                <a:effectLst/>
                <a:uLnTx/>
                <a:uFillTx/>
                <a:latin typeface="+mj-lt"/>
                <a:ea typeface="+mn-ea"/>
                <a:cs typeface="+mn-cs"/>
              </a:rPr>
              <a:t>SEGMENTACIÓN DE SEÑALES</a:t>
            </a:r>
          </a:p>
        </p:txBody>
      </p:sp>
      <p:grpSp>
        <p:nvGrpSpPr>
          <p:cNvPr id="17" name="Group 4"/>
          <p:cNvGrpSpPr/>
          <p:nvPr/>
        </p:nvGrpSpPr>
        <p:grpSpPr>
          <a:xfrm>
            <a:off x="7600950" y="3967239"/>
            <a:ext cx="3092631" cy="1723876"/>
            <a:chOff x="0" y="-23812"/>
            <a:chExt cx="814520" cy="454025"/>
          </a:xfrm>
        </p:grpSpPr>
        <p:sp>
          <p:nvSpPr>
            <p:cNvPr id="18" name="Freeform 5"/>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19" name="TextBox 6"/>
            <p:cNvSpPr txBox="1"/>
            <p:nvPr/>
          </p:nvSpPr>
          <p:spPr>
            <a:xfrm>
              <a:off x="172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TEMPORAL</a:t>
              </a:r>
            </a:p>
          </p:txBody>
        </p:sp>
      </p:grpSp>
      <p:grpSp>
        <p:nvGrpSpPr>
          <p:cNvPr id="20" name="Group 10"/>
          <p:cNvGrpSpPr/>
          <p:nvPr/>
        </p:nvGrpSpPr>
        <p:grpSpPr>
          <a:xfrm>
            <a:off x="2182587" y="3967239"/>
            <a:ext cx="3086100" cy="1723876"/>
            <a:chOff x="0" y="-23812"/>
            <a:chExt cx="812800" cy="454025"/>
          </a:xfrm>
        </p:grpSpPr>
        <p:sp>
          <p:nvSpPr>
            <p:cNvPr id="21" name="Freeform 11"/>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22" name="TextBox 12"/>
            <p:cNvSpPr txBox="1"/>
            <p:nvPr/>
          </p:nvSpPr>
          <p:spPr>
            <a:xfrm>
              <a:off x="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ESPECTRAL</a:t>
              </a:r>
            </a:p>
          </p:txBody>
        </p:sp>
      </p:grpSp>
      <p:sp>
        <p:nvSpPr>
          <p:cNvPr id="23" name="TextBox 13"/>
          <p:cNvSpPr txBox="1"/>
          <p:nvPr/>
        </p:nvSpPr>
        <p:spPr>
          <a:xfrm>
            <a:off x="2011186" y="5934438"/>
            <a:ext cx="3428901"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75000"/>
                    <a:lumOff val="25000"/>
                  </a:schemeClr>
                </a:solidFill>
                <a:effectLst/>
                <a:uLnTx/>
                <a:uFillTx/>
                <a:latin typeface="+mj-lt"/>
                <a:ea typeface="+mn-ea"/>
                <a:cs typeface="+mn-cs"/>
              </a:rPr>
              <a:t>TRANSFORMADA DE FOURIER</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75000"/>
                    <a:lumOff val="25000"/>
                  </a:schemeClr>
                </a:solidFill>
                <a:effectLst/>
                <a:uLnTx/>
                <a:uFillTx/>
                <a:latin typeface="+mj-lt"/>
                <a:ea typeface="+mn-ea"/>
                <a:cs typeface="+mn-cs"/>
              </a:rPr>
              <a:t>FILTROS DIGITALES</a:t>
            </a:r>
          </a:p>
        </p:txBody>
      </p:sp>
      <p:sp>
        <p:nvSpPr>
          <p:cNvPr id="24" name="TextBox 15"/>
          <p:cNvSpPr txBox="1"/>
          <p:nvPr/>
        </p:nvSpPr>
        <p:spPr>
          <a:xfrm>
            <a:off x="4537609" y="7140324"/>
            <a:ext cx="3428901" cy="577081"/>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C331"/>
                </a:solidFill>
                <a:effectLst/>
                <a:uLnTx/>
                <a:uFillTx/>
                <a:latin typeface="+mj-lt"/>
                <a:ea typeface="+mn-ea"/>
                <a:cs typeface="+mn-cs"/>
              </a:rPr>
              <a:t>TRANSFORMADA WAVELETS</a:t>
            </a:r>
          </a:p>
        </p:txBody>
      </p:sp>
    </p:spTree>
    <p:extLst>
      <p:ext uri="{BB962C8B-B14F-4D97-AF65-F5344CB8AC3E}">
        <p14:creationId xmlns:p14="http://schemas.microsoft.com/office/powerpoint/2010/main" val="417958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795348" y="1492989"/>
            <a:ext cx="10697305" cy="3162300"/>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pen Sans Bold"/>
                <a:ea typeface="+mn-ea"/>
                <a:cs typeface="+mn-cs"/>
              </a:rPr>
              <a:t>Transformar los datos en </a:t>
            </a:r>
            <a:r>
              <a:rPr kumimoji="0" lang="en-US" sz="6000" b="0" i="0" u="none" strike="noStrike" kern="1200" cap="none" spc="0" normalizeH="0" baseline="0" noProof="0">
                <a:ln>
                  <a:noFill/>
                </a:ln>
                <a:solidFill>
                  <a:srgbClr val="00C4CC"/>
                </a:solidFill>
                <a:effectLst/>
                <a:uLnTx/>
                <a:uFillTx/>
                <a:latin typeface="Open Sans Bold"/>
                <a:ea typeface="+mn-ea"/>
                <a:cs typeface="+mn-cs"/>
              </a:rPr>
              <a:t>variables estadísticamente independientes</a:t>
            </a:r>
            <a:r>
              <a:rPr kumimoji="0" lang="en-US" sz="6000" b="0" i="0" u="none" strike="noStrike" kern="1200" cap="none" spc="0" normalizeH="0" baseline="0" noProof="0">
                <a:ln>
                  <a:noFill/>
                </a:ln>
                <a:solidFill>
                  <a:srgbClr val="FFFFFF"/>
                </a:solidFill>
                <a:effectLst/>
                <a:uLnTx/>
                <a:uFillTx/>
                <a:latin typeface="Open Sans Bold"/>
                <a:ea typeface="+mn-ea"/>
                <a:cs typeface="+mn-cs"/>
              </a:rPr>
              <a:t>.</a:t>
            </a:r>
          </a:p>
        </p:txBody>
      </p:sp>
      <p:sp>
        <p:nvSpPr>
          <p:cNvPr id="3" name="TextBox 3"/>
          <p:cNvSpPr txBox="1"/>
          <p:nvPr/>
        </p:nvSpPr>
        <p:spPr>
          <a:xfrm>
            <a:off x="3357129" y="5517411"/>
            <a:ext cx="11573741" cy="3162300"/>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pen Sans Bold"/>
                <a:ea typeface="+mn-ea"/>
                <a:cs typeface="+mn-cs"/>
              </a:rPr>
              <a:t>Entender a la señal resultante como una mezcla de</a:t>
            </a:r>
            <a:r>
              <a:rPr kumimoji="0" lang="en-US" sz="6000" b="0" i="0" u="none" strike="noStrike" kern="1200" cap="none" spc="0" normalizeH="0" baseline="0" noProof="0">
                <a:ln>
                  <a:noFill/>
                </a:ln>
                <a:solidFill>
                  <a:srgbClr val="FFB923"/>
                </a:solidFill>
                <a:effectLst/>
                <a:uLnTx/>
                <a:uFillTx/>
                <a:latin typeface="Open Sans Bold"/>
                <a:ea typeface="+mn-ea"/>
                <a:cs typeface="+mn-cs"/>
              </a:rPr>
              <a:t> señales de distintas fuentes.</a:t>
            </a:r>
          </a:p>
        </p:txBody>
      </p:sp>
    </p:spTree>
    <p:extLst>
      <p:ext uri="{BB962C8B-B14F-4D97-AF65-F5344CB8AC3E}">
        <p14:creationId xmlns:p14="http://schemas.microsoft.com/office/powerpoint/2010/main" val="1925238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7870" y="6157622"/>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337870" y="1028700"/>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4585831" y="1028700"/>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4585831" y="6157622"/>
            <a:ext cx="1364298" cy="3100678"/>
          </a:xfrm>
          <a:custGeom>
            <a:avLst/>
            <a:gdLst/>
            <a:ahLst/>
            <a:cxnLst/>
            <a:rect l="l" t="t" r="r" b="b"/>
            <a:pathLst>
              <a:path w="1364298" h="3100678">
                <a:moveTo>
                  <a:pt x="0" y="0"/>
                </a:moveTo>
                <a:lnTo>
                  <a:pt x="1364299" y="0"/>
                </a:lnTo>
                <a:lnTo>
                  <a:pt x="1364299" y="3100678"/>
                </a:lnTo>
                <a:lnTo>
                  <a:pt x="0" y="31006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6" name="Freeform 6"/>
          <p:cNvSpPr/>
          <p:nvPr/>
        </p:nvSpPr>
        <p:spPr>
          <a:xfrm>
            <a:off x="12155863" y="1679430"/>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7" name="Freeform 7"/>
          <p:cNvSpPr/>
          <p:nvPr/>
        </p:nvSpPr>
        <p:spPr>
          <a:xfrm>
            <a:off x="12155863" y="6808352"/>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8" name="Freeform 8"/>
          <p:cNvSpPr/>
          <p:nvPr/>
        </p:nvSpPr>
        <p:spPr>
          <a:xfrm>
            <a:off x="4561694" y="6808352"/>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9" name="Freeform 9"/>
          <p:cNvSpPr/>
          <p:nvPr/>
        </p:nvSpPr>
        <p:spPr>
          <a:xfrm>
            <a:off x="4561694" y="1679430"/>
            <a:ext cx="1671637" cy="1799218"/>
          </a:xfrm>
          <a:custGeom>
            <a:avLst/>
            <a:gdLst/>
            <a:ahLst/>
            <a:cxnLst/>
            <a:rect l="l" t="t" r="r" b="b"/>
            <a:pathLst>
              <a:path w="1671637" h="1799218">
                <a:moveTo>
                  <a:pt x="0" y="0"/>
                </a:moveTo>
                <a:lnTo>
                  <a:pt x="1671637" y="0"/>
                </a:lnTo>
                <a:lnTo>
                  <a:pt x="1671637" y="1799218"/>
                </a:lnTo>
                <a:lnTo>
                  <a:pt x="0" y="1799218"/>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grpSp>
        <p:nvGrpSpPr>
          <p:cNvPr id="10" name="Group 10"/>
          <p:cNvGrpSpPr/>
          <p:nvPr/>
        </p:nvGrpSpPr>
        <p:grpSpPr>
          <a:xfrm>
            <a:off x="7600950" y="3600450"/>
            <a:ext cx="3086100" cy="30861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223"/>
            </a:solidFill>
          </p:spPr>
        </p:sp>
        <p:sp>
          <p:nvSpPr>
            <p:cNvPr id="12" name="TextBox 12"/>
            <p:cNvSpPr txBox="1"/>
            <p:nvPr/>
          </p:nvSpPr>
          <p:spPr>
            <a:xfrm>
              <a:off x="76200" y="-171450"/>
              <a:ext cx="660400" cy="908050"/>
            </a:xfrm>
            <a:prstGeom prst="rect">
              <a:avLst/>
            </a:prstGeom>
          </p:spPr>
          <p:txBody>
            <a:bodyPr lIns="50800" tIns="50800" rIns="50800" bIns="50800" rtlCol="0" anchor="ctr"/>
            <a:lstStyle/>
            <a:p>
              <a:pPr marL="0" marR="0" lvl="0" indent="0" algn="ctr" defTabSz="914400" rtl="0" eaLnBrk="1" fontAlgn="auto" latinLnBrk="0" hangingPunct="1">
                <a:lnSpc>
                  <a:spcPts val="45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8258021" y="4189902"/>
            <a:ext cx="468175" cy="1907196"/>
          </a:xfrm>
          <a:custGeom>
            <a:avLst/>
            <a:gdLst/>
            <a:ahLst/>
            <a:cxnLst/>
            <a:rect l="l" t="t" r="r" b="b"/>
            <a:pathLst>
              <a:path w="468175" h="1907196">
                <a:moveTo>
                  <a:pt x="0" y="0"/>
                </a:moveTo>
                <a:lnTo>
                  <a:pt x="468175" y="0"/>
                </a:lnTo>
                <a:lnTo>
                  <a:pt x="468175" y="1907196"/>
                </a:lnTo>
                <a:lnTo>
                  <a:pt x="0" y="1907196"/>
                </a:lnTo>
                <a:lnTo>
                  <a:pt x="0" y="0"/>
                </a:lnTo>
                <a:close/>
              </a:path>
            </a:pathLst>
          </a:custGeom>
          <a:blipFill>
            <a:blip r:embed="rId11">
              <a:extLst>
                <a:ext uri="{96DAC541-7B7A-43D3-8B79-37D633B846F1}">
                  <asvg:svgBlip xmlns:asvg="http://schemas.microsoft.com/office/drawing/2016/SVG/main" xmlns="" r:embed="rId12"/>
                </a:ext>
              </a:extLst>
            </a:blip>
            <a:stretch>
              <a:fillRect r="-278482"/>
            </a:stretch>
          </a:blipFill>
        </p:spPr>
      </p:sp>
      <p:sp>
        <p:nvSpPr>
          <p:cNvPr id="14" name="Freeform 14"/>
          <p:cNvSpPr/>
          <p:nvPr/>
        </p:nvSpPr>
        <p:spPr>
          <a:xfrm>
            <a:off x="8767917" y="4189902"/>
            <a:ext cx="469533" cy="1907196"/>
          </a:xfrm>
          <a:custGeom>
            <a:avLst/>
            <a:gdLst/>
            <a:ahLst/>
            <a:cxnLst/>
            <a:rect l="l" t="t" r="r" b="b"/>
            <a:pathLst>
              <a:path w="469533" h="1907196">
                <a:moveTo>
                  <a:pt x="0" y="0"/>
                </a:moveTo>
                <a:lnTo>
                  <a:pt x="469533" y="0"/>
                </a:lnTo>
                <a:lnTo>
                  <a:pt x="469533" y="1907196"/>
                </a:lnTo>
                <a:lnTo>
                  <a:pt x="0" y="1907196"/>
                </a:lnTo>
                <a:lnTo>
                  <a:pt x="0" y="0"/>
                </a:lnTo>
                <a:close/>
              </a:path>
            </a:pathLst>
          </a:custGeom>
          <a:blipFill>
            <a:blip r:embed="rId13">
              <a:extLst>
                <a:ext uri="{96DAC541-7B7A-43D3-8B79-37D633B846F1}">
                  <asvg:svgBlip xmlns:asvg="http://schemas.microsoft.com/office/drawing/2016/SVG/main" xmlns="" r:embed="rId14"/>
                </a:ext>
              </a:extLst>
            </a:blip>
            <a:stretch>
              <a:fillRect l="-108596" r="-168790"/>
            </a:stretch>
          </a:blipFill>
        </p:spPr>
      </p:sp>
      <p:sp>
        <p:nvSpPr>
          <p:cNvPr id="15" name="Freeform 15"/>
          <p:cNvSpPr/>
          <p:nvPr/>
        </p:nvSpPr>
        <p:spPr>
          <a:xfrm>
            <a:off x="9277875" y="4189902"/>
            <a:ext cx="251720" cy="1907196"/>
          </a:xfrm>
          <a:custGeom>
            <a:avLst/>
            <a:gdLst/>
            <a:ahLst/>
            <a:cxnLst/>
            <a:rect l="l" t="t" r="r" b="b"/>
            <a:pathLst>
              <a:path w="251720" h="1907196">
                <a:moveTo>
                  <a:pt x="0" y="0"/>
                </a:moveTo>
                <a:lnTo>
                  <a:pt x="251720" y="0"/>
                </a:lnTo>
                <a:lnTo>
                  <a:pt x="251720" y="1907196"/>
                </a:lnTo>
                <a:lnTo>
                  <a:pt x="0" y="1907196"/>
                </a:lnTo>
                <a:lnTo>
                  <a:pt x="0" y="0"/>
                </a:lnTo>
                <a:close/>
              </a:path>
            </a:pathLst>
          </a:custGeom>
          <a:blipFill>
            <a:blip r:embed="rId15">
              <a:extLst>
                <a:ext uri="{96DAC541-7B7A-43D3-8B79-37D633B846F1}">
                  <asvg:svgBlip xmlns:asvg="http://schemas.microsoft.com/office/drawing/2016/SVG/main" xmlns="" r:embed="rId16"/>
                </a:ext>
              </a:extLst>
            </a:blip>
            <a:stretch>
              <a:fillRect l="-405154" r="-198785"/>
            </a:stretch>
          </a:blipFill>
        </p:spPr>
      </p:sp>
      <p:sp>
        <p:nvSpPr>
          <p:cNvPr id="16" name="Freeform 16"/>
          <p:cNvSpPr/>
          <p:nvPr/>
        </p:nvSpPr>
        <p:spPr>
          <a:xfrm>
            <a:off x="9570830" y="4189902"/>
            <a:ext cx="459149" cy="1907196"/>
          </a:xfrm>
          <a:custGeom>
            <a:avLst/>
            <a:gdLst/>
            <a:ahLst/>
            <a:cxnLst/>
            <a:rect l="l" t="t" r="r" b="b"/>
            <a:pathLst>
              <a:path w="459149" h="1907196">
                <a:moveTo>
                  <a:pt x="0" y="0"/>
                </a:moveTo>
                <a:lnTo>
                  <a:pt x="459149" y="0"/>
                </a:lnTo>
                <a:lnTo>
                  <a:pt x="459149" y="1907196"/>
                </a:lnTo>
                <a:lnTo>
                  <a:pt x="0" y="1907196"/>
                </a:lnTo>
                <a:lnTo>
                  <a:pt x="0" y="0"/>
                </a:lnTo>
                <a:close/>
              </a:path>
            </a:pathLst>
          </a:custGeom>
          <a:blipFill>
            <a:blip r:embed="rId17">
              <a:extLst>
                <a:ext uri="{96DAC541-7B7A-43D3-8B79-37D633B846F1}">
                  <asvg:svgBlip xmlns:asvg="http://schemas.microsoft.com/office/drawing/2016/SVG/main" xmlns="" r:embed="rId18"/>
                </a:ext>
              </a:extLst>
            </a:blip>
            <a:stretch>
              <a:fillRect l="-285922"/>
            </a:stretch>
          </a:blipFill>
        </p:spPr>
      </p:sp>
    </p:spTree>
    <p:extLst>
      <p:ext uri="{BB962C8B-B14F-4D97-AF65-F5344CB8AC3E}">
        <p14:creationId xmlns:p14="http://schemas.microsoft.com/office/powerpoint/2010/main" val="3851069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ICA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Aislar eventos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Extraer</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características</a:t>
              </a:r>
            </a:p>
          </p:txBody>
        </p:sp>
      </p:grpSp>
    </p:spTree>
    <p:extLst>
      <p:ext uri="{BB962C8B-B14F-4D97-AF65-F5344CB8AC3E}">
        <p14:creationId xmlns:p14="http://schemas.microsoft.com/office/powerpoint/2010/main" val="4274858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ICA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Aislar eventos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Extraer</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características</a:t>
              </a:r>
            </a:p>
          </p:txBody>
        </p:sp>
      </p:grpSp>
    </p:spTree>
    <p:extLst>
      <p:ext uri="{BB962C8B-B14F-4D97-AF65-F5344CB8AC3E}">
        <p14:creationId xmlns:p14="http://schemas.microsoft.com/office/powerpoint/2010/main" val="2233722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26525" y="1903836"/>
            <a:ext cx="10634950" cy="6479328"/>
          </a:xfrm>
          <a:custGeom>
            <a:avLst/>
            <a:gdLst/>
            <a:ahLst/>
            <a:cxnLst/>
            <a:rect l="l" t="t" r="r" b="b"/>
            <a:pathLst>
              <a:path w="10634950" h="6479328">
                <a:moveTo>
                  <a:pt x="0" y="0"/>
                </a:moveTo>
                <a:lnTo>
                  <a:pt x="10634950" y="0"/>
                </a:lnTo>
                <a:lnTo>
                  <a:pt x="10634950" y="6479328"/>
                </a:lnTo>
                <a:lnTo>
                  <a:pt x="0" y="6479328"/>
                </a:lnTo>
                <a:lnTo>
                  <a:pt x="0" y="0"/>
                </a:lnTo>
                <a:close/>
              </a:path>
            </a:pathLst>
          </a:custGeom>
          <a:blipFill>
            <a:blip r:embed="rId3"/>
            <a:stretch>
              <a:fillRect/>
            </a:stretch>
          </a:blipFill>
        </p:spPr>
      </p:sp>
      <p:sp>
        <p:nvSpPr>
          <p:cNvPr id="3" name="TextBox 3"/>
          <p:cNvSpPr txBox="1"/>
          <p:nvPr/>
        </p:nvSpPr>
        <p:spPr>
          <a:xfrm>
            <a:off x="12132817" y="9566414"/>
            <a:ext cx="5600402" cy="257175"/>
          </a:xfrm>
          <a:prstGeom prst="rect">
            <a:avLst/>
          </a:prstGeom>
        </p:spPr>
        <p:txBody>
          <a:bodyPr lIns="0" tIns="0" rIns="0" bIns="0" rtlCol="0" anchor="t">
            <a:spAutoFit/>
          </a:bodyPr>
          <a:lstStyle/>
          <a:p>
            <a:pPr marL="0" marR="0" lvl="0" indent="0" algn="ctr" defTabSz="9144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Bold"/>
                <a:ea typeface="+mn-ea"/>
                <a:cs typeface="+mn-cs"/>
              </a:rPr>
              <a:t>Brain Computer Interfacing. Introduction. Rajesh P. N. Rao.</a:t>
            </a:r>
          </a:p>
        </p:txBody>
      </p:sp>
    </p:spTree>
    <p:extLst>
      <p:ext uri="{BB962C8B-B14F-4D97-AF65-F5344CB8AC3E}">
        <p14:creationId xmlns:p14="http://schemas.microsoft.com/office/powerpoint/2010/main" val="1374868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ICA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Aislar eventos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Extraer</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características</a:t>
              </a:r>
            </a:p>
          </p:txBody>
        </p:sp>
      </p:grpSp>
    </p:spTree>
    <p:extLst>
      <p:ext uri="{BB962C8B-B14F-4D97-AF65-F5344CB8AC3E}">
        <p14:creationId xmlns:p14="http://schemas.microsoft.com/office/powerpoint/2010/main" val="561177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79737" y="1587199"/>
            <a:ext cx="8128526" cy="1999355"/>
          </a:xfrm>
          <a:custGeom>
            <a:avLst/>
            <a:gdLst/>
            <a:ahLst/>
            <a:cxnLst/>
            <a:rect l="l" t="t" r="r" b="b"/>
            <a:pathLst>
              <a:path w="8128526" h="1999355">
                <a:moveTo>
                  <a:pt x="0" y="0"/>
                </a:moveTo>
                <a:lnTo>
                  <a:pt x="8128526" y="0"/>
                </a:lnTo>
                <a:lnTo>
                  <a:pt x="8128526" y="1999355"/>
                </a:lnTo>
                <a:lnTo>
                  <a:pt x="0" y="1999355"/>
                </a:lnTo>
                <a:lnTo>
                  <a:pt x="0" y="0"/>
                </a:lnTo>
                <a:close/>
              </a:path>
            </a:pathLst>
          </a:custGeom>
          <a:blipFill>
            <a:blip r:embed="rId3"/>
            <a:stretch>
              <a:fillRect/>
            </a:stretch>
          </a:blipFill>
        </p:spPr>
      </p:sp>
      <p:sp>
        <p:nvSpPr>
          <p:cNvPr id="3" name="Freeform 3"/>
          <p:cNvSpPr/>
          <p:nvPr/>
        </p:nvSpPr>
        <p:spPr>
          <a:xfrm>
            <a:off x="4625221" y="4361186"/>
            <a:ext cx="9037557" cy="5203442"/>
          </a:xfrm>
          <a:custGeom>
            <a:avLst/>
            <a:gdLst/>
            <a:ahLst/>
            <a:cxnLst/>
            <a:rect l="l" t="t" r="r" b="b"/>
            <a:pathLst>
              <a:path w="9037557" h="5203442">
                <a:moveTo>
                  <a:pt x="0" y="0"/>
                </a:moveTo>
                <a:lnTo>
                  <a:pt x="9037558" y="0"/>
                </a:lnTo>
                <a:lnTo>
                  <a:pt x="9037558" y="5203443"/>
                </a:lnTo>
                <a:lnTo>
                  <a:pt x="0" y="5203443"/>
                </a:lnTo>
                <a:lnTo>
                  <a:pt x="0" y="0"/>
                </a:lnTo>
                <a:close/>
              </a:path>
            </a:pathLst>
          </a:custGeom>
          <a:blipFill>
            <a:blip r:embed="rId4"/>
            <a:stretch>
              <a:fillRect/>
            </a:stretch>
          </a:blipFill>
        </p:spPr>
      </p:sp>
    </p:spTree>
    <p:extLst>
      <p:ext uri="{BB962C8B-B14F-4D97-AF65-F5344CB8AC3E}">
        <p14:creationId xmlns:p14="http://schemas.microsoft.com/office/powerpoint/2010/main" val="1545436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567405" y="1731872"/>
            <a:ext cx="9153189"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FFB923"/>
                </a:solidFill>
                <a:effectLst/>
                <a:uLnTx/>
                <a:uFillTx/>
                <a:latin typeface="Agrandir Narrow Bold"/>
                <a:ea typeface="+mn-ea"/>
                <a:cs typeface="+mn-cs"/>
              </a:rPr>
              <a:t>APLICACIONES DE ICA</a:t>
            </a:r>
          </a:p>
        </p:txBody>
      </p:sp>
      <p:grpSp>
        <p:nvGrpSpPr>
          <p:cNvPr id="3" name="Group 3"/>
          <p:cNvGrpSpPr/>
          <p:nvPr/>
        </p:nvGrpSpPr>
        <p:grpSpPr>
          <a:xfrm>
            <a:off x="1431380" y="4763722"/>
            <a:ext cx="4340523" cy="1862111"/>
            <a:chOff x="0" y="0"/>
            <a:chExt cx="1057630" cy="453730"/>
          </a:xfrm>
        </p:grpSpPr>
        <p:sp>
          <p:nvSpPr>
            <p:cNvPr id="4" name="Freeform 4"/>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5" name="TextBox 5"/>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Eliminación de</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artefactos</a:t>
              </a:r>
            </a:p>
          </p:txBody>
        </p:sp>
      </p:grpSp>
      <p:grpSp>
        <p:nvGrpSpPr>
          <p:cNvPr id="6" name="Group 6"/>
          <p:cNvGrpSpPr/>
          <p:nvPr/>
        </p:nvGrpSpPr>
        <p:grpSpPr>
          <a:xfrm>
            <a:off x="6973738" y="4763722"/>
            <a:ext cx="4340523" cy="1862111"/>
            <a:chOff x="0" y="0"/>
            <a:chExt cx="1057630" cy="453730"/>
          </a:xfrm>
        </p:grpSpPr>
        <p:sp>
          <p:nvSpPr>
            <p:cNvPr id="7" name="Freeform 7"/>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242424"/>
            </a:solidFill>
            <a:ln cap="rnd">
              <a:noFill/>
              <a:prstDash val="solid"/>
              <a:round/>
            </a:ln>
          </p:spPr>
        </p:sp>
        <p:sp>
          <p:nvSpPr>
            <p:cNvPr id="8" name="TextBox 8"/>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209"/>
                  </a:solidFill>
                  <a:effectLst/>
                  <a:uLnTx/>
                  <a:uFillTx/>
                  <a:latin typeface="Arimo"/>
                  <a:ea typeface="+mn-ea"/>
                  <a:cs typeface="+mn-cs"/>
                </a:rPr>
                <a:t>Aislar eventos</a:t>
              </a:r>
            </a:p>
          </p:txBody>
        </p:sp>
      </p:grpSp>
      <p:grpSp>
        <p:nvGrpSpPr>
          <p:cNvPr id="9" name="Group 9"/>
          <p:cNvGrpSpPr/>
          <p:nvPr/>
        </p:nvGrpSpPr>
        <p:grpSpPr>
          <a:xfrm>
            <a:off x="12516097" y="4763722"/>
            <a:ext cx="4340523" cy="1862111"/>
            <a:chOff x="0" y="0"/>
            <a:chExt cx="1057630" cy="453730"/>
          </a:xfrm>
        </p:grpSpPr>
        <p:sp>
          <p:nvSpPr>
            <p:cNvPr id="10" name="Freeform 10"/>
            <p:cNvSpPr/>
            <p:nvPr/>
          </p:nvSpPr>
          <p:spPr>
            <a:xfrm>
              <a:off x="0" y="0"/>
              <a:ext cx="1057630" cy="453730"/>
            </a:xfrm>
            <a:custGeom>
              <a:avLst/>
              <a:gdLst/>
              <a:ahLst/>
              <a:cxnLst/>
              <a:rect l="l" t="t" r="r" b="b"/>
              <a:pathLst>
                <a:path w="1057630" h="453730">
                  <a:moveTo>
                    <a:pt x="62427" y="0"/>
                  </a:moveTo>
                  <a:lnTo>
                    <a:pt x="995203" y="0"/>
                  </a:lnTo>
                  <a:cubicBezTo>
                    <a:pt x="1029680" y="0"/>
                    <a:pt x="1057630" y="27950"/>
                    <a:pt x="1057630" y="62427"/>
                  </a:cubicBezTo>
                  <a:lnTo>
                    <a:pt x="1057630" y="391302"/>
                  </a:lnTo>
                  <a:cubicBezTo>
                    <a:pt x="1057630" y="407859"/>
                    <a:pt x="1051053" y="423738"/>
                    <a:pt x="1039345" y="435445"/>
                  </a:cubicBezTo>
                  <a:cubicBezTo>
                    <a:pt x="1027638" y="447152"/>
                    <a:pt x="1011759" y="453730"/>
                    <a:pt x="995203" y="453730"/>
                  </a:cubicBezTo>
                  <a:lnTo>
                    <a:pt x="62427" y="453730"/>
                  </a:lnTo>
                  <a:cubicBezTo>
                    <a:pt x="45871" y="453730"/>
                    <a:pt x="29992" y="447152"/>
                    <a:pt x="18285" y="435445"/>
                  </a:cubicBezTo>
                  <a:cubicBezTo>
                    <a:pt x="6577" y="423738"/>
                    <a:pt x="0" y="407859"/>
                    <a:pt x="0" y="391302"/>
                  </a:cubicBezTo>
                  <a:lnTo>
                    <a:pt x="0" y="62427"/>
                  </a:lnTo>
                  <a:cubicBezTo>
                    <a:pt x="0" y="45871"/>
                    <a:pt x="6577" y="29992"/>
                    <a:pt x="18285" y="18285"/>
                  </a:cubicBezTo>
                  <a:cubicBezTo>
                    <a:pt x="29992" y="6577"/>
                    <a:pt x="45871" y="0"/>
                    <a:pt x="62427" y="0"/>
                  </a:cubicBezTo>
                  <a:close/>
                </a:path>
              </a:pathLst>
            </a:custGeom>
            <a:solidFill>
              <a:srgbClr val="0060A9"/>
            </a:solidFill>
            <a:ln cap="rnd">
              <a:noFill/>
              <a:prstDash val="solid"/>
              <a:round/>
            </a:ln>
          </p:spPr>
        </p:sp>
        <p:sp>
          <p:nvSpPr>
            <p:cNvPr id="11" name="TextBox 11"/>
            <p:cNvSpPr txBox="1"/>
            <p:nvPr/>
          </p:nvSpPr>
          <p:spPr>
            <a:xfrm>
              <a:off x="0" y="38100"/>
              <a:ext cx="1057630" cy="415630"/>
            </a:xfrm>
            <a:prstGeom prst="rect">
              <a:avLst/>
            </a:prstGeom>
          </p:spPr>
          <p:txBody>
            <a:bodyPr lIns="50800" tIns="50800" rIns="50800" bIns="50800" rtlCol="0" anchor="ct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Extraer</a:t>
              </a:r>
            </a:p>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Arimo"/>
                  <a:ea typeface="+mn-ea"/>
                  <a:cs typeface="+mn-cs"/>
                </a:rPr>
                <a:t>características</a:t>
              </a:r>
            </a:p>
          </p:txBody>
        </p:sp>
      </p:grpSp>
    </p:spTree>
    <p:extLst>
      <p:ext uri="{BB962C8B-B14F-4D97-AF65-F5344CB8AC3E}">
        <p14:creationId xmlns:p14="http://schemas.microsoft.com/office/powerpoint/2010/main" val="33787921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52062" y="3352196"/>
            <a:ext cx="9983876" cy="7630460"/>
          </a:xfrm>
          <a:custGeom>
            <a:avLst/>
            <a:gdLst/>
            <a:ahLst/>
            <a:cxnLst/>
            <a:rect l="l" t="t" r="r" b="b"/>
            <a:pathLst>
              <a:path w="9983876" h="7630460">
                <a:moveTo>
                  <a:pt x="0" y="0"/>
                </a:moveTo>
                <a:lnTo>
                  <a:pt x="9983876" y="0"/>
                </a:lnTo>
                <a:lnTo>
                  <a:pt x="9983876" y="7630460"/>
                </a:lnTo>
                <a:lnTo>
                  <a:pt x="0" y="7630460"/>
                </a:lnTo>
                <a:lnTo>
                  <a:pt x="0" y="0"/>
                </a:lnTo>
                <a:close/>
              </a:path>
            </a:pathLst>
          </a:custGeom>
          <a:blipFill>
            <a:blip r:embed="rId3"/>
            <a:stretch>
              <a:fillRect/>
            </a:stretch>
          </a:blipFill>
        </p:spPr>
      </p:sp>
      <p:sp>
        <p:nvSpPr>
          <p:cNvPr id="3" name="Freeform 3"/>
          <p:cNvSpPr/>
          <p:nvPr/>
        </p:nvSpPr>
        <p:spPr>
          <a:xfrm>
            <a:off x="7437141" y="172508"/>
            <a:ext cx="3413718" cy="3413718"/>
          </a:xfrm>
          <a:custGeom>
            <a:avLst/>
            <a:gdLst/>
            <a:ahLst/>
            <a:cxnLst/>
            <a:rect l="l" t="t" r="r" b="b"/>
            <a:pathLst>
              <a:path w="3413718" h="3413718">
                <a:moveTo>
                  <a:pt x="0" y="0"/>
                </a:moveTo>
                <a:lnTo>
                  <a:pt x="3413718" y="0"/>
                </a:lnTo>
                <a:lnTo>
                  <a:pt x="3413718" y="3413718"/>
                </a:lnTo>
                <a:lnTo>
                  <a:pt x="0" y="3413718"/>
                </a:lnTo>
                <a:lnTo>
                  <a:pt x="0" y="0"/>
                </a:lnTo>
                <a:close/>
              </a:path>
            </a:pathLst>
          </a:custGeom>
          <a:blipFill>
            <a:blip r:embed="rId4"/>
            <a:stretch>
              <a:fillRect/>
            </a:stretch>
          </a:blipFill>
        </p:spPr>
      </p:sp>
    </p:spTree>
    <p:extLst>
      <p:ext uri="{BB962C8B-B14F-4D97-AF65-F5344CB8AC3E}">
        <p14:creationId xmlns:p14="http://schemas.microsoft.com/office/powerpoint/2010/main" val="2817664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86400" y="1403038"/>
            <a:ext cx="7315200" cy="744820"/>
          </a:xfrm>
          <a:custGeom>
            <a:avLst/>
            <a:gdLst/>
            <a:ahLst/>
            <a:cxnLst/>
            <a:rect l="l" t="t" r="r" b="b"/>
            <a:pathLst>
              <a:path w="7315200" h="744820">
                <a:moveTo>
                  <a:pt x="0" y="0"/>
                </a:moveTo>
                <a:lnTo>
                  <a:pt x="7315200" y="0"/>
                </a:lnTo>
                <a:lnTo>
                  <a:pt x="7315200" y="744820"/>
                </a:lnTo>
                <a:lnTo>
                  <a:pt x="0" y="7448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704546" y="2660930"/>
            <a:ext cx="12878908" cy="6597370"/>
          </a:xfrm>
          <a:custGeom>
            <a:avLst/>
            <a:gdLst/>
            <a:ahLst/>
            <a:cxnLst/>
            <a:rect l="l" t="t" r="r" b="b"/>
            <a:pathLst>
              <a:path w="12878908" h="6597370">
                <a:moveTo>
                  <a:pt x="0" y="0"/>
                </a:moveTo>
                <a:lnTo>
                  <a:pt x="12878908" y="0"/>
                </a:lnTo>
                <a:lnTo>
                  <a:pt x="12878908" y="6597370"/>
                </a:lnTo>
                <a:lnTo>
                  <a:pt x="0" y="6597370"/>
                </a:lnTo>
                <a:lnTo>
                  <a:pt x="0" y="0"/>
                </a:lnTo>
                <a:close/>
              </a:path>
            </a:pathLst>
          </a:custGeom>
          <a:blipFill>
            <a:blip r:embed="rId4"/>
            <a:stretch>
              <a:fillRect/>
            </a:stretch>
          </a:blipFill>
        </p:spPr>
      </p:sp>
      <p:sp>
        <p:nvSpPr>
          <p:cNvPr id="4" name="TextBox 4"/>
          <p:cNvSpPr txBox="1"/>
          <p:nvPr/>
        </p:nvSpPr>
        <p:spPr>
          <a:xfrm>
            <a:off x="7510909" y="1530973"/>
            <a:ext cx="3266182" cy="431799"/>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0000"/>
                </a:solidFill>
                <a:effectLst/>
                <a:uLnTx/>
                <a:uFillTx/>
                <a:latin typeface="Open Sans"/>
                <a:ea typeface="+mn-ea"/>
                <a:cs typeface="+mn-cs"/>
              </a:rPr>
              <a:t>https://scikit-learn.org</a:t>
            </a:r>
          </a:p>
        </p:txBody>
      </p:sp>
      <p:sp>
        <p:nvSpPr>
          <p:cNvPr id="5" name="Freeform 2"/>
          <p:cNvSpPr>
            <a:spLocks noChangeAspect="1"/>
          </p:cNvSpPr>
          <p:nvPr/>
        </p:nvSpPr>
        <p:spPr>
          <a:xfrm>
            <a:off x="533400" y="336296"/>
            <a:ext cx="1459084" cy="1451126"/>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extLst>
      <p:ext uri="{BB962C8B-B14F-4D97-AF65-F5344CB8AC3E}">
        <p14:creationId xmlns:p14="http://schemas.microsoft.com/office/powerpoint/2010/main" val="3740855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539875"/>
            <a:ext cx="14094227" cy="771525"/>
          </a:xfrm>
          <a:prstGeom prst="rect">
            <a:avLst/>
          </a:prstGeom>
        </p:spPr>
        <p:txBody>
          <a:bodyPr lIns="0" tIns="0" rIns="0" bIns="0" rtlCol="0" anchor="t">
            <a:spAutoFit/>
          </a:bodyPr>
          <a:lstStyle/>
          <a:p>
            <a:pPr marL="0" marR="0" lvl="0" indent="0" algn="ctr" defTabSz="914400" rtl="0" eaLnBrk="1" fontAlgn="auto" latinLnBrk="0" hangingPunct="1">
              <a:lnSpc>
                <a:spcPts val="5160"/>
              </a:lnSpc>
              <a:spcBef>
                <a:spcPct val="0"/>
              </a:spcBef>
              <a:spcAft>
                <a:spcPts val="0"/>
              </a:spcAft>
              <a:buClrTx/>
              <a:buSzTx/>
              <a:buFontTx/>
              <a:buNone/>
              <a:tabLst/>
              <a:defRPr/>
            </a:pPr>
            <a:r>
              <a:rPr kumimoji="0" lang="en-US" sz="4300" b="0" i="0" u="none" strike="noStrike" kern="1200" cap="none" spc="0" normalizeH="0" baseline="0" noProof="0">
                <a:ln>
                  <a:noFill/>
                </a:ln>
                <a:solidFill>
                  <a:srgbClr val="FFC331"/>
                </a:solidFill>
                <a:effectLst/>
                <a:uLnTx/>
                <a:uFillTx/>
                <a:latin typeface="Agrandir Narrow Bold"/>
                <a:ea typeface="+mn-ea"/>
                <a:cs typeface="+mn-cs"/>
              </a:rPr>
              <a:t>TIPOS DE PROCESAMIENTO DE SEÑALES BIOMÉDICAS</a:t>
            </a:r>
          </a:p>
        </p:txBody>
      </p:sp>
      <p:grpSp>
        <p:nvGrpSpPr>
          <p:cNvPr id="16" name="Group 7"/>
          <p:cNvGrpSpPr/>
          <p:nvPr/>
        </p:nvGrpSpPr>
        <p:grpSpPr>
          <a:xfrm>
            <a:off x="13019313" y="3967239"/>
            <a:ext cx="3086100" cy="1723876"/>
            <a:chOff x="0" y="-23812"/>
            <a:chExt cx="812800" cy="454025"/>
          </a:xfrm>
        </p:grpSpPr>
        <p:sp>
          <p:nvSpPr>
            <p:cNvPr id="17" name="Freeform 8"/>
            <p:cNvSpPr/>
            <p:nvPr/>
          </p:nvSpPr>
          <p:spPr>
            <a:xfrm>
              <a:off x="0" y="0"/>
              <a:ext cx="812800" cy="406400"/>
            </a:xfrm>
            <a:custGeom>
              <a:avLst/>
              <a:gdLst/>
              <a:ahLst/>
              <a:cxnLst/>
              <a:rect l="l" t="t" r="r" b="b"/>
              <a:pathLst>
                <a:path w="812800" h="4064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60A9"/>
            </a:solidFill>
          </p:spPr>
        </p:sp>
        <p:sp>
          <p:nvSpPr>
            <p:cNvPr id="18" name="TextBox 9"/>
            <p:cNvSpPr txBox="1"/>
            <p:nvPr/>
          </p:nvSpPr>
          <p:spPr>
            <a:xfrm>
              <a:off x="0" y="-23812"/>
              <a:ext cx="812800" cy="454025"/>
            </a:xfrm>
            <a:prstGeom prst="rect">
              <a:avLst/>
            </a:prstGeom>
          </p:spPr>
          <p:txBody>
            <a:bodyPr lIns="50800" tIns="50800" rIns="50800" bIns="50800" rtlCol="0" anchor="ctr"/>
            <a:lstStyle/>
            <a:p>
              <a:pPr marL="0" marR="0" lvl="0" indent="0" algn="ctr" defTabSz="914400" rtl="0" eaLnBrk="1" fontAlgn="auto" latinLnBrk="0" hangingPunct="1">
                <a:lnSpc>
                  <a:spcPts val="3595"/>
                </a:lnSpc>
                <a:spcBef>
                  <a:spcPts val="0"/>
                </a:spcBef>
                <a:spcAft>
                  <a:spcPts val="0"/>
                </a:spcAft>
                <a:buClrTx/>
                <a:buSzTx/>
                <a:buFontTx/>
                <a:buNone/>
                <a:tabLst/>
                <a:defRPr/>
              </a:pPr>
              <a:r>
                <a:rPr kumimoji="0" lang="en-US" sz="2568" b="0" i="0" u="none" strike="noStrike" kern="1200" cap="none" spc="0" normalizeH="0" baseline="0" noProof="0" dirty="0">
                  <a:ln>
                    <a:noFill/>
                  </a:ln>
                  <a:solidFill>
                    <a:srgbClr val="FFFFFF"/>
                  </a:solidFill>
                  <a:effectLst/>
                  <a:uLnTx/>
                  <a:uFillTx/>
                  <a:latin typeface="Open Sans Bold"/>
                  <a:ea typeface="+mn-ea"/>
                  <a:cs typeface="+mn-cs"/>
                </a:rPr>
                <a:t>ESPACIAL</a:t>
              </a:r>
            </a:p>
          </p:txBody>
        </p:sp>
      </p:grpSp>
      <p:sp>
        <p:nvSpPr>
          <p:cNvPr id="19" name="TextBox 14"/>
          <p:cNvSpPr txBox="1"/>
          <p:nvPr/>
        </p:nvSpPr>
        <p:spPr>
          <a:xfrm>
            <a:off x="12358715" y="5862180"/>
            <a:ext cx="4407297" cy="1154162"/>
          </a:xfrm>
          <a:prstGeom prst="rect">
            <a:avLst/>
          </a:prstGeom>
        </p:spPr>
        <p:txBody>
          <a:bodyPr lIns="0" tIns="0" rIns="0" bIns="0" rtlCol="0" anchor="t">
            <a:spAutoFit/>
          </a:bodyPr>
          <a:lstStyle/>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C331"/>
                </a:solidFill>
                <a:effectLst/>
                <a:uLnTx/>
                <a:uFillTx/>
                <a:latin typeface="+mj-lt"/>
                <a:ea typeface="+mn-ea"/>
                <a:cs typeface="+mn-cs"/>
              </a:rPr>
              <a:t>INDEPENDENT COMPONENT ANALYSIS</a:t>
            </a:r>
          </a:p>
          <a:p>
            <a:pPr marL="0" marR="0" lvl="0" indent="0" algn="ctr" defTabSz="914400" rtl="0" eaLnBrk="1" fontAlgn="auto" latinLnBrk="0" hangingPunct="1">
              <a:lnSpc>
                <a:spcPts val="4500"/>
              </a:lnSpc>
              <a:spcBef>
                <a:spcPts val="0"/>
              </a:spcBef>
              <a:spcAft>
                <a:spcPts val="0"/>
              </a:spcAft>
              <a:buClrTx/>
              <a:buSzTx/>
              <a:buFontTx/>
              <a:buNone/>
              <a:tabLst/>
              <a:defRPr/>
            </a:pPr>
            <a:r>
              <a:rPr kumimoji="0" lang="en-US" sz="2000" b="0" i="0" u="none" strike="noStrike" kern="1200" cap="none" spc="0" normalizeH="0" baseline="0" noProof="0">
                <a:ln>
                  <a:noFill/>
                </a:ln>
                <a:solidFill>
                  <a:srgbClr val="FFC331"/>
                </a:solidFill>
                <a:effectLst/>
                <a:uLnTx/>
                <a:uFillTx/>
                <a:latin typeface="+mj-lt"/>
                <a:ea typeface="+mn-ea"/>
                <a:cs typeface="+mn-cs"/>
              </a:rPr>
              <a:t>PRINCIPAL COMPONEN ANALYSIS</a:t>
            </a:r>
          </a:p>
        </p:txBody>
      </p:sp>
    </p:spTree>
    <p:extLst>
      <p:ext uri="{BB962C8B-B14F-4D97-AF65-F5344CB8AC3E}">
        <p14:creationId xmlns:p14="http://schemas.microsoft.com/office/powerpoint/2010/main" val="663943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86400" y="1403038"/>
            <a:ext cx="7315200" cy="744820"/>
          </a:xfrm>
          <a:custGeom>
            <a:avLst/>
            <a:gdLst/>
            <a:ahLst/>
            <a:cxnLst/>
            <a:rect l="l" t="t" r="r" b="b"/>
            <a:pathLst>
              <a:path w="7315200" h="744820">
                <a:moveTo>
                  <a:pt x="0" y="0"/>
                </a:moveTo>
                <a:lnTo>
                  <a:pt x="7315200" y="0"/>
                </a:lnTo>
                <a:lnTo>
                  <a:pt x="7315200" y="744820"/>
                </a:lnTo>
                <a:lnTo>
                  <a:pt x="0" y="74482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428608" y="2805259"/>
            <a:ext cx="9430784" cy="6137209"/>
          </a:xfrm>
          <a:custGeom>
            <a:avLst/>
            <a:gdLst/>
            <a:ahLst/>
            <a:cxnLst/>
            <a:rect l="l" t="t" r="r" b="b"/>
            <a:pathLst>
              <a:path w="9430784" h="6137209">
                <a:moveTo>
                  <a:pt x="0" y="0"/>
                </a:moveTo>
                <a:lnTo>
                  <a:pt x="9430784" y="0"/>
                </a:lnTo>
                <a:lnTo>
                  <a:pt x="9430784" y="6137209"/>
                </a:lnTo>
                <a:lnTo>
                  <a:pt x="0" y="6137209"/>
                </a:lnTo>
                <a:lnTo>
                  <a:pt x="0" y="0"/>
                </a:lnTo>
                <a:close/>
              </a:path>
            </a:pathLst>
          </a:custGeom>
          <a:blipFill>
            <a:blip r:embed="rId4"/>
            <a:stretch>
              <a:fillRect/>
            </a:stretch>
          </a:blipFill>
        </p:spPr>
      </p:sp>
      <p:sp>
        <p:nvSpPr>
          <p:cNvPr id="4" name="TextBox 4"/>
          <p:cNvSpPr txBox="1"/>
          <p:nvPr/>
        </p:nvSpPr>
        <p:spPr>
          <a:xfrm>
            <a:off x="7862491" y="1530973"/>
            <a:ext cx="2563019" cy="431799"/>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500" b="0" i="0" u="none" strike="noStrike" kern="1200" cap="none" spc="0" normalizeH="0" baseline="0" noProof="0">
                <a:ln>
                  <a:noFill/>
                </a:ln>
                <a:solidFill>
                  <a:srgbClr val="000000"/>
                </a:solidFill>
                <a:effectLst/>
                <a:uLnTx/>
                <a:uFillTx/>
                <a:latin typeface="Open Sans"/>
                <a:ea typeface="+mn-ea"/>
                <a:cs typeface="+mn-cs"/>
              </a:rPr>
              <a:t>https://mne.tools</a:t>
            </a:r>
          </a:p>
        </p:txBody>
      </p:sp>
      <p:sp>
        <p:nvSpPr>
          <p:cNvPr id="5" name="Freeform 2"/>
          <p:cNvSpPr>
            <a:spLocks noChangeAspect="1"/>
          </p:cNvSpPr>
          <p:nvPr/>
        </p:nvSpPr>
        <p:spPr>
          <a:xfrm>
            <a:off x="533400" y="336296"/>
            <a:ext cx="1459084" cy="1451126"/>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Tree>
    <p:extLst>
      <p:ext uri="{BB962C8B-B14F-4D97-AF65-F5344CB8AC3E}">
        <p14:creationId xmlns:p14="http://schemas.microsoft.com/office/powerpoint/2010/main" val="294080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528584648"/>
              </p:ext>
            </p:extLst>
          </p:nvPr>
        </p:nvGraphicFramePr>
        <p:xfrm>
          <a:off x="2438400" y="1409700"/>
          <a:ext cx="13937024" cy="7385930"/>
        </p:xfrm>
        <a:graphic>
          <a:graphicData uri="http://schemas.openxmlformats.org/drawingml/2006/table">
            <a:tbl>
              <a:tblPr/>
              <a:tblGrid>
                <a:gridCol w="2667000">
                  <a:extLst>
                    <a:ext uri="{9D8B030D-6E8A-4147-A177-3AD203B41FA5}">
                      <a16:colId xmlns:a16="http://schemas.microsoft.com/office/drawing/2014/main" val="20000"/>
                    </a:ext>
                  </a:extLst>
                </a:gridCol>
                <a:gridCol w="5586064">
                  <a:extLst>
                    <a:ext uri="{9D8B030D-6E8A-4147-A177-3AD203B41FA5}">
                      <a16:colId xmlns:a16="http://schemas.microsoft.com/office/drawing/2014/main" val="20001"/>
                    </a:ext>
                  </a:extLst>
                </a:gridCol>
                <a:gridCol w="5683960">
                  <a:extLst>
                    <a:ext uri="{9D8B030D-6E8A-4147-A177-3AD203B41FA5}">
                      <a16:colId xmlns:a16="http://schemas.microsoft.com/office/drawing/2014/main" val="20002"/>
                    </a:ext>
                  </a:extLst>
                </a:gridCol>
              </a:tblGrid>
              <a:tr h="1477186">
                <a:tc>
                  <a:txBody>
                    <a:bodyPr/>
                    <a:lstStyle/>
                    <a:p>
                      <a:pPr algn="ctr">
                        <a:lnSpc>
                          <a:spcPts val="2520"/>
                        </a:lnSpc>
                        <a:defRPr/>
                      </a:pP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599"/>
                        </a:lnSpc>
                        <a:defRPr/>
                      </a:pPr>
                      <a:r>
                        <a:rPr lang="en-US" sz="4400" b="1">
                          <a:solidFill>
                            <a:srgbClr val="FFE052"/>
                          </a:solidFill>
                          <a:latin typeface="Agrandir Narrow Bold" panose="020B0604020202020204" charset="0"/>
                        </a:rPr>
                        <a:t>ICA</a:t>
                      </a:r>
                      <a:endParaRPr lang="en-US" sz="1400" b="1">
                        <a:latin typeface="Agrandir Narrow Bold"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599"/>
                        </a:lnSpc>
                        <a:defRPr/>
                      </a:pPr>
                      <a:r>
                        <a:rPr lang="en-US" sz="4400" b="1" dirty="0">
                          <a:solidFill>
                            <a:srgbClr val="FFE052"/>
                          </a:solidFill>
                          <a:latin typeface="Agrandir Narrow Bold" panose="020B0604020202020204" charset="0"/>
                        </a:rPr>
                        <a:t>PCA</a:t>
                      </a:r>
                      <a:endParaRPr lang="en-US" sz="1400" b="1" dirty="0">
                        <a:latin typeface="Agrandir Narrow Bold"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477186">
                <a:tc>
                  <a:txBody>
                    <a:bodyPr/>
                    <a:lstStyle/>
                    <a:p>
                      <a:pPr algn="ctr">
                        <a:lnSpc>
                          <a:spcPts val="3079"/>
                        </a:lnSpc>
                        <a:defRPr/>
                      </a:pPr>
                      <a:r>
                        <a:rPr lang="en-US" sz="2800">
                          <a:solidFill>
                            <a:srgbClr val="00C4CC"/>
                          </a:solidFill>
                          <a:latin typeface="Agrandir Narrow Bold" panose="020B0604020202020204" charset="0"/>
                        </a:rPr>
                        <a:t>QUÉ ES</a:t>
                      </a:r>
                      <a:endParaRPr lang="en-US" sz="1400">
                        <a:latin typeface="Agrandir Narrow Bold"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Separación de una mezcla de señales en sus componentes originales</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Reducir la dimensionalidad de los datos al proyectarlos en un nuevo espacios</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477186">
                <a:tc>
                  <a:txBody>
                    <a:bodyPr/>
                    <a:lstStyle/>
                    <a:p>
                      <a:pPr algn="ctr">
                        <a:lnSpc>
                          <a:spcPts val="3079"/>
                        </a:lnSpc>
                        <a:defRPr/>
                      </a:pPr>
                      <a:r>
                        <a:rPr lang="en-US" sz="2800">
                          <a:solidFill>
                            <a:srgbClr val="00C4CC"/>
                          </a:solidFill>
                          <a:latin typeface="Agrandir Narrow Bold" panose="020B0604020202020204" charset="0"/>
                        </a:rPr>
                        <a:t>OBJETIVO</a:t>
                      </a:r>
                      <a:endParaRPr lang="en-US" sz="1400">
                        <a:latin typeface="Agrandir Narrow Bold"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Extraer fuentes subyacentes independientes en una mezcla de señales observadas.</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Identificar patrones dominantes y reducir la complejidad de los datos.</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477186">
                <a:tc>
                  <a:txBody>
                    <a:bodyPr/>
                    <a:lstStyle/>
                    <a:p>
                      <a:pPr algn="ctr">
                        <a:lnSpc>
                          <a:spcPts val="3079"/>
                        </a:lnSpc>
                        <a:defRPr/>
                      </a:pPr>
                      <a:r>
                        <a:rPr lang="en-US" sz="2800" dirty="0">
                          <a:solidFill>
                            <a:srgbClr val="00C4CC"/>
                          </a:solidFill>
                          <a:latin typeface="Agrandir Narrow Bold" panose="020B0604020202020204" charset="0"/>
                        </a:rPr>
                        <a:t>SUPOSICIÓN</a:t>
                      </a:r>
                      <a:endParaRPr lang="en-US" sz="1400" dirty="0">
                        <a:latin typeface="Agrandir Narrow Bold"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 Las señales originales son estadísticamente independientes.</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Las direcciones de máxima variabilidad representan la estructura dominante en los datos.</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477186">
                <a:tc>
                  <a:txBody>
                    <a:bodyPr/>
                    <a:lstStyle/>
                    <a:p>
                      <a:pPr algn="ctr">
                        <a:lnSpc>
                          <a:spcPts val="3079"/>
                        </a:lnSpc>
                        <a:defRPr/>
                      </a:pPr>
                      <a:r>
                        <a:rPr lang="en-US" sz="2800" dirty="0">
                          <a:solidFill>
                            <a:srgbClr val="00C4CC"/>
                          </a:solidFill>
                          <a:latin typeface="Agrandir Narrow Bold" panose="020B0604020202020204" charset="0"/>
                        </a:rPr>
                        <a:t>VENTAJA</a:t>
                      </a:r>
                      <a:endParaRPr lang="en-US" sz="1400" dirty="0">
                        <a:latin typeface="Agrandir Narrow Bold" panose="020B060402020202020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a:solidFill>
                            <a:srgbClr val="FFFFFF"/>
                          </a:solidFill>
                          <a:latin typeface="+mn-lt"/>
                        </a:rPr>
                        <a:t>Puede separar fuentes incluso cuando las señales son mezcladas de manera compleja.</a:t>
                      </a:r>
                      <a:endParaRPr lang="en-US" sz="140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2400" dirty="0" err="1">
                          <a:solidFill>
                            <a:srgbClr val="FFFFFF"/>
                          </a:solidFill>
                          <a:latin typeface="+mn-lt"/>
                        </a:rPr>
                        <a:t>Eficiente</a:t>
                      </a:r>
                      <a:r>
                        <a:rPr lang="en-US" sz="2400" dirty="0">
                          <a:solidFill>
                            <a:srgbClr val="FFFFFF"/>
                          </a:solidFill>
                          <a:latin typeface="+mn-lt"/>
                        </a:rPr>
                        <a:t> para </a:t>
                      </a:r>
                      <a:r>
                        <a:rPr lang="en-US" sz="2400" dirty="0" err="1">
                          <a:solidFill>
                            <a:srgbClr val="FFFFFF"/>
                          </a:solidFill>
                          <a:latin typeface="+mn-lt"/>
                        </a:rPr>
                        <a:t>reducir</a:t>
                      </a:r>
                      <a:r>
                        <a:rPr lang="en-US" sz="2400" dirty="0">
                          <a:solidFill>
                            <a:srgbClr val="FFFFFF"/>
                          </a:solidFill>
                          <a:latin typeface="+mn-lt"/>
                        </a:rPr>
                        <a:t> la </a:t>
                      </a:r>
                      <a:r>
                        <a:rPr lang="en-US" sz="2400" dirty="0" err="1">
                          <a:solidFill>
                            <a:srgbClr val="FFFFFF"/>
                          </a:solidFill>
                          <a:latin typeface="+mn-lt"/>
                        </a:rPr>
                        <a:t>dimensionalidad</a:t>
                      </a:r>
                      <a:r>
                        <a:rPr lang="en-US" sz="2400" dirty="0">
                          <a:solidFill>
                            <a:srgbClr val="FFFFFF"/>
                          </a:solidFill>
                          <a:latin typeface="+mn-lt"/>
                        </a:rPr>
                        <a:t> </a:t>
                      </a:r>
                      <a:r>
                        <a:rPr lang="en-US" sz="2400" dirty="0" err="1">
                          <a:solidFill>
                            <a:srgbClr val="FFFFFF"/>
                          </a:solidFill>
                          <a:latin typeface="+mn-lt"/>
                        </a:rPr>
                        <a:t>manteniendo</a:t>
                      </a:r>
                      <a:r>
                        <a:rPr lang="en-US" sz="2400" dirty="0">
                          <a:solidFill>
                            <a:srgbClr val="FFFFFF"/>
                          </a:solidFill>
                          <a:latin typeface="+mn-lt"/>
                        </a:rPr>
                        <a:t> la mayor </a:t>
                      </a:r>
                      <a:r>
                        <a:rPr lang="en-US" sz="2400" dirty="0" err="1">
                          <a:solidFill>
                            <a:srgbClr val="FFFFFF"/>
                          </a:solidFill>
                          <a:latin typeface="+mn-lt"/>
                        </a:rPr>
                        <a:t>cantidad</a:t>
                      </a:r>
                      <a:r>
                        <a:rPr lang="en-US" sz="2400" dirty="0">
                          <a:solidFill>
                            <a:srgbClr val="FFFFFF"/>
                          </a:solidFill>
                          <a:latin typeface="+mn-lt"/>
                        </a:rPr>
                        <a:t> </a:t>
                      </a:r>
                      <a:r>
                        <a:rPr lang="en-US" sz="2400" dirty="0" err="1">
                          <a:solidFill>
                            <a:srgbClr val="FFFFFF"/>
                          </a:solidFill>
                          <a:latin typeface="+mn-lt"/>
                        </a:rPr>
                        <a:t>posible</a:t>
                      </a:r>
                      <a:r>
                        <a:rPr lang="en-US" sz="2400" dirty="0">
                          <a:solidFill>
                            <a:srgbClr val="FFFFFF"/>
                          </a:solidFill>
                          <a:latin typeface="+mn-lt"/>
                        </a:rPr>
                        <a:t> de </a:t>
                      </a:r>
                      <a:r>
                        <a:rPr lang="en-US" sz="2400" dirty="0" err="1">
                          <a:solidFill>
                            <a:srgbClr val="FFFFFF"/>
                          </a:solidFill>
                          <a:latin typeface="+mn-lt"/>
                        </a:rPr>
                        <a:t>información</a:t>
                      </a:r>
                      <a:r>
                        <a:rPr lang="en-US" sz="2400" dirty="0">
                          <a:solidFill>
                            <a:srgbClr val="FFFFFF"/>
                          </a:solidFill>
                          <a:latin typeface="+mn-lt"/>
                        </a:rPr>
                        <a:t>.</a:t>
                      </a:r>
                      <a:endParaRPr lang="en-US" sz="1400" dirty="0">
                        <a:latin typeface="+mn-lt"/>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9359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s-ES_tradnl"/>
          </a:p>
        </p:txBody>
      </p:sp>
      <p:sp>
        <p:nvSpPr>
          <p:cNvPr id="3" name="AutoShape 3"/>
          <p:cNvSpPr/>
          <p:nvPr/>
        </p:nvSpPr>
        <p:spPr>
          <a:xfrm>
            <a:off x="7088084" y="7230209"/>
            <a:ext cx="4111832" cy="0"/>
          </a:xfrm>
          <a:prstGeom prst="line">
            <a:avLst/>
          </a:prstGeom>
          <a:ln w="676275" cap="rnd">
            <a:solidFill>
              <a:srgbClr val="FFDE59"/>
            </a:solidFill>
            <a:prstDash val="solid"/>
            <a:headEnd type="none" w="sm" len="sm"/>
            <a:tailEnd type="none" w="sm" len="sm"/>
          </a:ln>
        </p:spPr>
        <p:txBody>
          <a:bodyPr/>
          <a:lstStyle/>
          <a:p>
            <a:endParaRPr lang="es-ES_tradnl"/>
          </a:p>
        </p:txBody>
      </p:sp>
      <p:sp>
        <p:nvSpPr>
          <p:cNvPr id="4" name="TextBox 4"/>
          <p:cNvSpPr txBox="1"/>
          <p:nvPr/>
        </p:nvSpPr>
        <p:spPr>
          <a:xfrm>
            <a:off x="7351017" y="7022246"/>
            <a:ext cx="3585966" cy="396875"/>
          </a:xfrm>
          <a:prstGeom prst="rect">
            <a:avLst/>
          </a:prstGeom>
        </p:spPr>
        <p:txBody>
          <a:bodyPr lIns="0" tIns="0" rIns="0" bIns="0" rtlCol="0" anchor="t">
            <a:spAutoFit/>
          </a:bodyPr>
          <a:lstStyle/>
          <a:p>
            <a:pPr algn="ctr">
              <a:lnSpc>
                <a:spcPts val="2499"/>
              </a:lnSpc>
            </a:pPr>
            <a:r>
              <a:rPr lang="en-US" sz="2499">
                <a:solidFill>
                  <a:srgbClr val="000000"/>
                </a:solidFill>
                <a:latin typeface="Agrandir Narrow Bold"/>
              </a:rPr>
              <a:t>ayvazquez@itba.edu.ar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66994"/>
        </a:solidFill>
        <a:effectLst/>
      </p:bgPr>
    </p:bg>
    <p:spTree>
      <p:nvGrpSpPr>
        <p:cNvPr id="1" name=""/>
        <p:cNvGrpSpPr/>
        <p:nvPr/>
      </p:nvGrpSpPr>
      <p:grpSpPr>
        <a:xfrm>
          <a:off x="0" y="0"/>
          <a:ext cx="0" cy="0"/>
          <a:chOff x="0" y="0"/>
          <a:chExt cx="0" cy="0"/>
        </a:xfrm>
      </p:grpSpPr>
      <p:sp>
        <p:nvSpPr>
          <p:cNvPr id="2" name="Freeform 2"/>
          <p:cNvSpPr/>
          <p:nvPr/>
        </p:nvSpPr>
        <p:spPr>
          <a:xfrm>
            <a:off x="3533696" y="3613417"/>
            <a:ext cx="11220608" cy="3060166"/>
          </a:xfrm>
          <a:custGeom>
            <a:avLst/>
            <a:gdLst/>
            <a:ahLst/>
            <a:cxnLst/>
            <a:rect l="l" t="t" r="r" b="b"/>
            <a:pathLst>
              <a:path w="11220608" h="3060166">
                <a:moveTo>
                  <a:pt x="0" y="0"/>
                </a:moveTo>
                <a:lnTo>
                  <a:pt x="11220608" y="0"/>
                </a:lnTo>
                <a:lnTo>
                  <a:pt x="11220608" y="3060166"/>
                </a:lnTo>
                <a:lnTo>
                  <a:pt x="0" y="30601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2556931" y="2522641"/>
            <a:ext cx="869582" cy="869582"/>
          </a:xfrm>
          <a:custGeom>
            <a:avLst/>
            <a:gdLst/>
            <a:ahLst/>
            <a:cxnLst/>
            <a:rect l="l" t="t" r="r" b="b"/>
            <a:pathLst>
              <a:path w="869582" h="869582">
                <a:moveTo>
                  <a:pt x="0" y="0"/>
                </a:moveTo>
                <a:lnTo>
                  <a:pt x="869582" y="0"/>
                </a:lnTo>
                <a:lnTo>
                  <a:pt x="869582" y="869582"/>
                </a:lnTo>
                <a:lnTo>
                  <a:pt x="0" y="869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3167501" y="6671197"/>
            <a:ext cx="518023" cy="524643"/>
          </a:xfrm>
          <a:custGeom>
            <a:avLst/>
            <a:gdLst/>
            <a:ahLst/>
            <a:cxnLst/>
            <a:rect l="l" t="t" r="r" b="b"/>
            <a:pathLst>
              <a:path w="518023" h="524643">
                <a:moveTo>
                  <a:pt x="0" y="0"/>
                </a:moveTo>
                <a:lnTo>
                  <a:pt x="518024" y="0"/>
                </a:lnTo>
                <a:lnTo>
                  <a:pt x="518024" y="524643"/>
                </a:lnTo>
                <a:lnTo>
                  <a:pt x="0" y="524643"/>
                </a:lnTo>
                <a:lnTo>
                  <a:pt x="0" y="0"/>
                </a:lnTo>
                <a:close/>
              </a:path>
            </a:pathLst>
          </a:custGeom>
          <a:blipFill>
            <a:blip r:embed="rId7">
              <a:extLst>
                <a:ext uri="{96DAC541-7B7A-43D3-8B79-37D633B846F1}">
                  <asvg:svgBlip xmlns:asvg="http://schemas.microsoft.com/office/drawing/2016/SVG/main" xmlns="" r:embed="rId8"/>
                </a:ext>
              </a:extLst>
            </a:blip>
            <a:stretch>
              <a:fillRect t="-69177" r="-71338"/>
            </a:stretch>
          </a:blipFill>
        </p:spPr>
      </p:sp>
      <p:sp>
        <p:nvSpPr>
          <p:cNvPr id="5" name="Freeform 5"/>
          <p:cNvSpPr/>
          <p:nvPr/>
        </p:nvSpPr>
        <p:spPr>
          <a:xfrm>
            <a:off x="14861487" y="6933518"/>
            <a:ext cx="869582" cy="869582"/>
          </a:xfrm>
          <a:custGeom>
            <a:avLst/>
            <a:gdLst/>
            <a:ahLst/>
            <a:cxnLst/>
            <a:rect l="l" t="t" r="r" b="b"/>
            <a:pathLst>
              <a:path w="869582" h="869582">
                <a:moveTo>
                  <a:pt x="0" y="0"/>
                </a:moveTo>
                <a:lnTo>
                  <a:pt x="869582" y="0"/>
                </a:lnTo>
                <a:lnTo>
                  <a:pt x="869582" y="869582"/>
                </a:lnTo>
                <a:lnTo>
                  <a:pt x="0" y="8695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rot="10706282">
            <a:off x="14602475" y="3129902"/>
            <a:ext cx="518023" cy="524643"/>
          </a:xfrm>
          <a:custGeom>
            <a:avLst/>
            <a:gdLst/>
            <a:ahLst/>
            <a:cxnLst/>
            <a:rect l="l" t="t" r="r" b="b"/>
            <a:pathLst>
              <a:path w="518023" h="524643">
                <a:moveTo>
                  <a:pt x="0" y="0"/>
                </a:moveTo>
                <a:lnTo>
                  <a:pt x="518024" y="0"/>
                </a:lnTo>
                <a:lnTo>
                  <a:pt x="518024" y="524643"/>
                </a:lnTo>
                <a:lnTo>
                  <a:pt x="0" y="524643"/>
                </a:lnTo>
                <a:lnTo>
                  <a:pt x="0" y="0"/>
                </a:lnTo>
                <a:close/>
              </a:path>
            </a:pathLst>
          </a:custGeom>
          <a:blipFill>
            <a:blip r:embed="rId7">
              <a:extLst>
                <a:ext uri="{96DAC541-7B7A-43D3-8B79-37D633B846F1}">
                  <asvg:svgBlip xmlns:asvg="http://schemas.microsoft.com/office/drawing/2016/SVG/main" xmlns="" r:embed="rId8"/>
                </a:ext>
              </a:extLst>
            </a:blip>
            <a:stretch>
              <a:fillRect t="-69177" r="-71338"/>
            </a:stretch>
          </a:blipFill>
        </p:spPr>
      </p:sp>
      <p:sp>
        <p:nvSpPr>
          <p:cNvPr id="7" name="Freeform 7"/>
          <p:cNvSpPr/>
          <p:nvPr/>
        </p:nvSpPr>
        <p:spPr>
          <a:xfrm flipH="1">
            <a:off x="15731069" y="606951"/>
            <a:ext cx="1969402" cy="1915691"/>
          </a:xfrm>
          <a:custGeom>
            <a:avLst/>
            <a:gdLst/>
            <a:ahLst/>
            <a:cxnLst/>
            <a:rect l="l" t="t" r="r" b="b"/>
            <a:pathLst>
              <a:path w="1969402" h="1915691">
                <a:moveTo>
                  <a:pt x="1969401" y="0"/>
                </a:moveTo>
                <a:lnTo>
                  <a:pt x="0" y="0"/>
                </a:lnTo>
                <a:lnTo>
                  <a:pt x="0" y="1915690"/>
                </a:lnTo>
                <a:lnTo>
                  <a:pt x="1969401" y="1915690"/>
                </a:lnTo>
                <a:lnTo>
                  <a:pt x="1969401"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flipV="1">
            <a:off x="587530" y="7803100"/>
            <a:ext cx="1969402" cy="1915691"/>
          </a:xfrm>
          <a:custGeom>
            <a:avLst/>
            <a:gdLst/>
            <a:ahLst/>
            <a:cxnLst/>
            <a:rect l="l" t="t" r="r" b="b"/>
            <a:pathLst>
              <a:path w="1969402" h="1915691">
                <a:moveTo>
                  <a:pt x="0" y="1915691"/>
                </a:moveTo>
                <a:lnTo>
                  <a:pt x="1969401" y="1915691"/>
                </a:lnTo>
                <a:lnTo>
                  <a:pt x="1969401" y="0"/>
                </a:lnTo>
                <a:lnTo>
                  <a:pt x="0" y="0"/>
                </a:lnTo>
                <a:lnTo>
                  <a:pt x="0" y="1915691"/>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3689052" y="4175125"/>
            <a:ext cx="10909896" cy="187007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FFFFFF"/>
                </a:solidFill>
                <a:effectLst/>
                <a:uLnTx/>
                <a:uFillTx/>
                <a:latin typeface="Agrandir Narrow Bold"/>
                <a:ea typeface="+mn-ea"/>
                <a:cs typeface="+mn-cs"/>
              </a:rPr>
              <a:t>TRANSFORMADA WAVELETS</a:t>
            </a:r>
          </a:p>
        </p:txBody>
      </p:sp>
    </p:spTree>
    <p:extLst>
      <p:ext uri="{BB962C8B-B14F-4D97-AF65-F5344CB8AC3E}">
        <p14:creationId xmlns:p14="http://schemas.microsoft.com/office/powerpoint/2010/main" val="3951660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4110980" y="3619500"/>
            <a:ext cx="10066040" cy="1557671"/>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B923"/>
                </a:solidFill>
                <a:effectLst/>
                <a:uLnTx/>
                <a:uFillTx/>
                <a:latin typeface="Agrandir Narrow Bold" panose="020B0604020202020204" charset="0"/>
              </a:rPr>
              <a:t>TRANSFORMADA</a:t>
            </a:r>
          </a:p>
        </p:txBody>
      </p:sp>
    </p:spTree>
    <p:extLst>
      <p:ext uri="{BB962C8B-B14F-4D97-AF65-F5344CB8AC3E}">
        <p14:creationId xmlns:p14="http://schemas.microsoft.com/office/powerpoint/2010/main" val="240922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2"/>
          <p:cNvSpPr txBox="1"/>
          <p:nvPr/>
        </p:nvSpPr>
        <p:spPr>
          <a:xfrm>
            <a:off x="4110980" y="3619500"/>
            <a:ext cx="10066040" cy="3308598"/>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smtClean="0">
                <a:ln>
                  <a:noFill/>
                </a:ln>
                <a:solidFill>
                  <a:srgbClr val="FFB923"/>
                </a:solidFill>
                <a:effectLst/>
                <a:uLnTx/>
                <a:uFillTx/>
                <a:latin typeface="Agrandir Narrow Bold" panose="020B0604020202020204" charset="0"/>
              </a:rPr>
              <a:t>TRANSFORMADA</a:t>
            </a:r>
          </a:p>
          <a:p>
            <a:pPr marL="0" marR="0" lvl="0" indent="0" algn="ctr" defTabSz="914400" rtl="0" eaLnBrk="1" fontAlgn="auto" latinLnBrk="0" hangingPunct="1">
              <a:lnSpc>
                <a:spcPts val="12880"/>
              </a:lnSpc>
              <a:spcBef>
                <a:spcPts val="0"/>
              </a:spcBef>
              <a:spcAft>
                <a:spcPts val="0"/>
              </a:spcAft>
              <a:buClrTx/>
              <a:buSzTx/>
              <a:buFontTx/>
              <a:buNone/>
              <a:tabLst/>
              <a:defRPr/>
            </a:pPr>
            <a:r>
              <a:rPr lang="en-US" sz="9200" dirty="0" smtClean="0">
                <a:solidFill>
                  <a:schemeClr val="bg1"/>
                </a:solidFill>
                <a:latin typeface="Agrandir Narrow Bold" panose="020B0604020202020204" charset="0"/>
              </a:rPr>
              <a:t>DE FOURIER</a:t>
            </a:r>
            <a:endParaRPr kumimoji="0" lang="en-US" sz="9200" b="0" i="0" u="none" strike="noStrike" kern="1200" cap="none" spc="0" normalizeH="0" baseline="0" noProof="0" dirty="0">
              <a:ln>
                <a:noFill/>
              </a:ln>
              <a:solidFill>
                <a:schemeClr val="bg1"/>
              </a:solidFill>
              <a:effectLst/>
              <a:uLnTx/>
              <a:uFillTx/>
              <a:latin typeface="Agrandir Narrow Bold" panose="020B0604020202020204" charset="0"/>
            </a:endParaRPr>
          </a:p>
        </p:txBody>
      </p:sp>
    </p:spTree>
    <p:extLst>
      <p:ext uri="{BB962C8B-B14F-4D97-AF65-F5344CB8AC3E}">
        <p14:creationId xmlns:p14="http://schemas.microsoft.com/office/powerpoint/2010/main" val="3962041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17037</TotalTime>
  <Words>3885</Words>
  <Application>Microsoft Office PowerPoint</Application>
  <PresentationFormat>Personalizado</PresentationFormat>
  <Paragraphs>408</Paragraphs>
  <Slides>62</Slides>
  <Notes>55</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62</vt:i4>
      </vt:variant>
    </vt:vector>
  </HeadingPairs>
  <TitlesOfParts>
    <vt:vector size="71" baseType="lpstr">
      <vt:lpstr>Agrandir Narrow Bold</vt:lpstr>
      <vt:lpstr>Open Sans</vt:lpstr>
      <vt:lpstr>Arial</vt:lpstr>
      <vt:lpstr>Open Sans Bold</vt:lpstr>
      <vt:lpstr>Arimo</vt:lpstr>
      <vt:lpstr>Calibri</vt:lpstr>
      <vt:lpstr>Arimo Bold</vt:lpstr>
      <vt:lpstr>Agrandir Narrow</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Clase de EEG (Parte 1)</dc:title>
  <cp:lastModifiedBy>Aylin Agatha Vazquez Chenlo</cp:lastModifiedBy>
  <cp:revision>23</cp:revision>
  <dcterms:created xsi:type="dcterms:W3CDTF">2006-08-16T00:00:00Z</dcterms:created>
  <dcterms:modified xsi:type="dcterms:W3CDTF">2024-05-28T17:23:14Z</dcterms:modified>
  <dc:identifier>DAFtLMm_pnM</dc:identifier>
</cp:coreProperties>
</file>